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3" r:id="rId9"/>
    <p:sldId id="265" r:id="rId10"/>
    <p:sldId id="271" r:id="rId11"/>
    <p:sldId id="264" r:id="rId12"/>
    <p:sldId id="272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EA8CD-0762-487D-B420-1C51EDF89D68}" v="203" dt="2020-02-06T01:21:34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6B9B2-D09D-4691-A993-AD356472E0E7}" type="doc">
      <dgm:prSet loTypeId="urn:microsoft.com/office/officeart/2008/layout/VerticalCurvedList" loCatId="list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B8A95E-C94C-4B88-9435-3C3A0CCB4C72}">
      <dgm:prSet phldrT="[Text]"/>
      <dgm:spPr/>
      <dgm:t>
        <a:bodyPr/>
        <a:lstStyle/>
        <a:p>
          <a:pPr algn="ctr"/>
          <a:r>
            <a:rPr lang="en-US" b="1" i="0" u="none" dirty="0"/>
            <a:t>Find total of live birth count in each state</a:t>
          </a:r>
          <a:endParaRPr lang="en-US" dirty="0"/>
        </a:p>
      </dgm:t>
    </dgm:pt>
    <dgm:pt modelId="{3CB06326-D8D4-4BA4-9854-A0EB48DB0B6B}" type="parTrans" cxnId="{040AF21B-3377-4DCA-95F8-C095F8FAC609}">
      <dgm:prSet/>
      <dgm:spPr/>
      <dgm:t>
        <a:bodyPr/>
        <a:lstStyle/>
        <a:p>
          <a:pPr algn="ctr"/>
          <a:endParaRPr lang="en-US"/>
        </a:p>
      </dgm:t>
    </dgm:pt>
    <dgm:pt modelId="{7D041D63-CB5B-4315-9DDB-916ACA4A835E}" type="sibTrans" cxnId="{040AF21B-3377-4DCA-95F8-C095F8FAC609}">
      <dgm:prSet/>
      <dgm:spPr/>
      <dgm:t>
        <a:bodyPr/>
        <a:lstStyle/>
        <a:p>
          <a:pPr algn="ctr"/>
          <a:endParaRPr lang="en-US"/>
        </a:p>
      </dgm:t>
    </dgm:pt>
    <dgm:pt modelId="{9ADB7725-629E-45B2-ACA7-D3018E34DAF5}">
      <dgm:prSet phldrT="[Text]"/>
      <dgm:spPr/>
      <dgm:t>
        <a:bodyPr/>
        <a:lstStyle/>
        <a:p>
          <a:pPr algn="l"/>
          <a:r>
            <a:rPr lang="en-US" b="0" i="0" u="none" dirty="0"/>
            <a:t>Using the  data obtained from the CDC website, we were able to clean it and only remain  with number of live births for the purpose of our project.</a:t>
          </a:r>
          <a:endParaRPr lang="en-US" dirty="0"/>
        </a:p>
      </dgm:t>
    </dgm:pt>
    <dgm:pt modelId="{8A29C650-FF64-4D7C-A211-84D76AC0940A}" type="parTrans" cxnId="{3BB18002-E419-4CDD-BA54-5BCAAF94CB75}">
      <dgm:prSet/>
      <dgm:spPr/>
      <dgm:t>
        <a:bodyPr/>
        <a:lstStyle/>
        <a:p>
          <a:pPr algn="ctr"/>
          <a:endParaRPr lang="en-US"/>
        </a:p>
      </dgm:t>
    </dgm:pt>
    <dgm:pt modelId="{C9DF99FD-B298-4204-A93C-352165C719E0}" type="sibTrans" cxnId="{3BB18002-E419-4CDD-BA54-5BCAAF94CB75}">
      <dgm:prSet/>
      <dgm:spPr/>
      <dgm:t>
        <a:bodyPr/>
        <a:lstStyle/>
        <a:p>
          <a:pPr algn="ctr"/>
          <a:endParaRPr lang="en-US"/>
        </a:p>
      </dgm:t>
    </dgm:pt>
    <dgm:pt modelId="{5B339BE1-0847-4B3D-ABD4-49A546A3F1E9}">
      <dgm:prSet phldrT="[Text]"/>
      <dgm:spPr/>
      <dgm:t>
        <a:bodyPr/>
        <a:lstStyle/>
        <a:p>
          <a:pPr algn="ctr"/>
          <a:r>
            <a:rPr lang="en-US" b="1" i="0" u="none" dirty="0"/>
            <a:t>Calculating the birth rate per state</a:t>
          </a:r>
          <a:endParaRPr lang="en-US" dirty="0"/>
        </a:p>
      </dgm:t>
    </dgm:pt>
    <dgm:pt modelId="{EF241F8E-8DBF-44A6-BB4D-79C61F4FD453}" type="parTrans" cxnId="{8E34B1B4-3FA9-4D48-840E-FCA4DFC5641F}">
      <dgm:prSet/>
      <dgm:spPr/>
      <dgm:t>
        <a:bodyPr/>
        <a:lstStyle/>
        <a:p>
          <a:pPr algn="ctr"/>
          <a:endParaRPr lang="en-US"/>
        </a:p>
      </dgm:t>
    </dgm:pt>
    <dgm:pt modelId="{A2A8850C-CBB9-452A-A36F-7053DACC3254}" type="sibTrans" cxnId="{8E34B1B4-3FA9-4D48-840E-FCA4DFC5641F}">
      <dgm:prSet/>
      <dgm:spPr/>
      <dgm:t>
        <a:bodyPr/>
        <a:lstStyle/>
        <a:p>
          <a:pPr algn="ctr"/>
          <a:endParaRPr lang="en-US"/>
        </a:p>
      </dgm:t>
    </dgm:pt>
    <dgm:pt modelId="{3BDC6727-4BD8-4592-BC0F-48A75BAA6BDF}">
      <dgm:prSet phldrT="[Text]"/>
      <dgm:spPr/>
      <dgm:t>
        <a:bodyPr/>
        <a:lstStyle/>
        <a:p>
          <a:pPr algn="l"/>
          <a:r>
            <a:rPr lang="en-US" b="0" i="0" u="none" dirty="0"/>
            <a:t>This was done so as to not skew the data, It can be done by  dividing the number of live births by the total population then multiply by 1000. </a:t>
          </a:r>
          <a:endParaRPr lang="en-US" dirty="0"/>
        </a:p>
      </dgm:t>
    </dgm:pt>
    <dgm:pt modelId="{50BA4D89-0D8F-4BCA-BD58-3BD566336386}" type="parTrans" cxnId="{5DCBBEBF-A59C-443A-B4C7-96CC41844779}">
      <dgm:prSet/>
      <dgm:spPr/>
      <dgm:t>
        <a:bodyPr/>
        <a:lstStyle/>
        <a:p>
          <a:pPr algn="ctr"/>
          <a:endParaRPr lang="en-US"/>
        </a:p>
      </dgm:t>
    </dgm:pt>
    <dgm:pt modelId="{4CE429AA-153F-454B-8DA9-903A078FC4BC}" type="sibTrans" cxnId="{5DCBBEBF-A59C-443A-B4C7-96CC41844779}">
      <dgm:prSet/>
      <dgm:spPr/>
      <dgm:t>
        <a:bodyPr/>
        <a:lstStyle/>
        <a:p>
          <a:pPr algn="ctr"/>
          <a:endParaRPr lang="en-US"/>
        </a:p>
      </dgm:t>
    </dgm:pt>
    <dgm:pt modelId="{24537E4B-C123-49B0-9341-93033BA66E98}">
      <dgm:prSet phldrT="[Text]"/>
      <dgm:spPr/>
      <dgm:t>
        <a:bodyPr/>
        <a:lstStyle/>
        <a:p>
          <a:pPr algn="l"/>
          <a:r>
            <a:rPr lang="en-US" dirty="0"/>
            <a:t>Using code on the grouped data to transform the numbers into charts. To easier see movement and trends.</a:t>
          </a:r>
        </a:p>
      </dgm:t>
    </dgm:pt>
    <dgm:pt modelId="{3BCFEBC8-1C2C-4FF3-8112-D545BE724B15}" type="parTrans" cxnId="{6BE70A28-822C-4FEB-B64B-F87E0BF0FED8}">
      <dgm:prSet/>
      <dgm:spPr/>
      <dgm:t>
        <a:bodyPr/>
        <a:lstStyle/>
        <a:p>
          <a:pPr algn="ctr"/>
          <a:endParaRPr lang="en-US"/>
        </a:p>
      </dgm:t>
    </dgm:pt>
    <dgm:pt modelId="{7E323D47-4568-4604-9FB7-59CB4E2ECCEC}" type="sibTrans" cxnId="{6BE70A28-822C-4FEB-B64B-F87E0BF0FED8}">
      <dgm:prSet/>
      <dgm:spPr/>
      <dgm:t>
        <a:bodyPr/>
        <a:lstStyle/>
        <a:p>
          <a:pPr algn="ctr"/>
          <a:endParaRPr lang="en-US"/>
        </a:p>
      </dgm:t>
    </dgm:pt>
    <dgm:pt modelId="{BFB84FEC-9C8B-44A8-A0F7-12F03E316BB1}">
      <dgm:prSet phldrT="[Text]"/>
      <dgm:spPr/>
      <dgm:t>
        <a:bodyPr/>
        <a:lstStyle/>
        <a:p>
          <a:pPr algn="ctr"/>
          <a:r>
            <a:rPr lang="en-US" b="1" i="0" u="none" dirty="0"/>
            <a:t>Analyzing the data.</a:t>
          </a:r>
          <a:endParaRPr lang="en-US" dirty="0"/>
        </a:p>
      </dgm:t>
    </dgm:pt>
    <dgm:pt modelId="{B1E0F240-B2C3-4CB6-923F-3EDF84BC4A5A}" type="parTrans" cxnId="{105FE75E-3D5B-40A9-B879-91A7C6B97119}">
      <dgm:prSet/>
      <dgm:spPr/>
      <dgm:t>
        <a:bodyPr/>
        <a:lstStyle/>
        <a:p>
          <a:pPr algn="ctr"/>
          <a:endParaRPr lang="en-US"/>
        </a:p>
      </dgm:t>
    </dgm:pt>
    <dgm:pt modelId="{F5B3AA86-7B3D-4F02-A777-0577B0651257}" type="sibTrans" cxnId="{105FE75E-3D5B-40A9-B879-91A7C6B97119}">
      <dgm:prSet/>
      <dgm:spPr/>
      <dgm:t>
        <a:bodyPr/>
        <a:lstStyle/>
        <a:p>
          <a:pPr algn="ctr"/>
          <a:endParaRPr lang="en-US"/>
        </a:p>
      </dgm:t>
    </dgm:pt>
    <dgm:pt modelId="{A7762883-9FD9-4576-BC75-2B87EE588861}">
      <dgm:prSet phldrT="[Text]"/>
      <dgm:spPr/>
      <dgm:t>
        <a:bodyPr/>
        <a:lstStyle/>
        <a:p>
          <a:pPr algn="ctr"/>
          <a:r>
            <a:rPr lang="en-US" b="1" i="0" u="none" dirty="0"/>
            <a:t>Grouping the data</a:t>
          </a:r>
          <a:endParaRPr lang="en-US" dirty="0"/>
        </a:p>
      </dgm:t>
    </dgm:pt>
    <dgm:pt modelId="{CE623446-0973-475F-A699-75944A7D9A31}" type="parTrans" cxnId="{49C2AD06-E34A-4A77-B08E-754841383F84}">
      <dgm:prSet/>
      <dgm:spPr/>
      <dgm:t>
        <a:bodyPr/>
        <a:lstStyle/>
        <a:p>
          <a:pPr algn="ctr"/>
          <a:endParaRPr lang="en-US"/>
        </a:p>
      </dgm:t>
    </dgm:pt>
    <dgm:pt modelId="{BC04C979-2C7E-4F51-86DB-44459CECB60F}" type="sibTrans" cxnId="{49C2AD06-E34A-4A77-B08E-754841383F84}">
      <dgm:prSet/>
      <dgm:spPr/>
      <dgm:t>
        <a:bodyPr/>
        <a:lstStyle/>
        <a:p>
          <a:pPr algn="ctr"/>
          <a:endParaRPr lang="en-US"/>
        </a:p>
      </dgm:t>
    </dgm:pt>
    <dgm:pt modelId="{5E5DA002-E681-4D16-866C-C9DC23B50803}">
      <dgm:prSet phldrT="[Text]"/>
      <dgm:spPr/>
      <dgm:t>
        <a:bodyPr/>
        <a:lstStyle/>
        <a:p>
          <a:pPr algn="l"/>
          <a:r>
            <a:rPr lang="en-US" b="0" i="0" u="none" dirty="0"/>
            <a:t>After calculating the birth rate per state , we were able to find the state with the highest and lowest birth rate and average birth rate per state. </a:t>
          </a:r>
          <a:endParaRPr lang="en-US" dirty="0"/>
        </a:p>
      </dgm:t>
    </dgm:pt>
    <dgm:pt modelId="{441BF022-D8D8-4CD2-8B96-5EFCDA747817}" type="parTrans" cxnId="{D48344B5-8154-47B7-8FC0-052C6A5A1937}">
      <dgm:prSet/>
      <dgm:spPr/>
      <dgm:t>
        <a:bodyPr/>
        <a:lstStyle/>
        <a:p>
          <a:pPr algn="ctr"/>
          <a:endParaRPr lang="en-US"/>
        </a:p>
      </dgm:t>
    </dgm:pt>
    <dgm:pt modelId="{39EE0F57-0041-44C0-8C4D-B2673B9DF358}" type="sibTrans" cxnId="{D48344B5-8154-47B7-8FC0-052C6A5A1937}">
      <dgm:prSet/>
      <dgm:spPr/>
      <dgm:t>
        <a:bodyPr/>
        <a:lstStyle/>
        <a:p>
          <a:pPr algn="ctr"/>
          <a:endParaRPr lang="en-US"/>
        </a:p>
      </dgm:t>
    </dgm:pt>
    <dgm:pt modelId="{10D03D82-B62D-4E2B-8120-6D5C61FCE905}">
      <dgm:prSet phldrT="[Text]"/>
      <dgm:spPr/>
      <dgm:t>
        <a:bodyPr/>
        <a:lstStyle/>
        <a:p>
          <a:pPr algn="l"/>
          <a:r>
            <a:rPr lang="en-US" b="0" i="0" u="none" dirty="0"/>
            <a:t>We grouped the data by month to determine the number of live births by month for each state. As a result we which month has the highest and which month has the lowest found.</a:t>
          </a:r>
          <a:endParaRPr lang="en-US" dirty="0"/>
        </a:p>
      </dgm:t>
    </dgm:pt>
    <dgm:pt modelId="{4AC7BCEB-EF87-41D2-BB99-3C14895BC909}" type="parTrans" cxnId="{C7DFEF6F-B249-4D17-9DBA-96A37962F5DD}">
      <dgm:prSet/>
      <dgm:spPr/>
      <dgm:t>
        <a:bodyPr/>
        <a:lstStyle/>
        <a:p>
          <a:pPr algn="ctr"/>
          <a:endParaRPr lang="en-US"/>
        </a:p>
      </dgm:t>
    </dgm:pt>
    <dgm:pt modelId="{2340990A-EC10-425E-966C-7A57CACE7916}" type="sibTrans" cxnId="{C7DFEF6F-B249-4D17-9DBA-96A37962F5DD}">
      <dgm:prSet/>
      <dgm:spPr/>
      <dgm:t>
        <a:bodyPr/>
        <a:lstStyle/>
        <a:p>
          <a:pPr algn="ctr"/>
          <a:endParaRPr lang="en-US"/>
        </a:p>
      </dgm:t>
    </dgm:pt>
    <dgm:pt modelId="{23E4BA0F-8581-46E7-8FAA-2A28B9267375}">
      <dgm:prSet phldrT="[Text]"/>
      <dgm:spPr/>
      <dgm:t>
        <a:bodyPr/>
        <a:lstStyle/>
        <a:p>
          <a:pPr algn="ctr"/>
          <a:r>
            <a:rPr lang="en-US" b="1" dirty="0"/>
            <a:t>Visualizing the Data</a:t>
          </a:r>
        </a:p>
      </dgm:t>
    </dgm:pt>
    <dgm:pt modelId="{073FA17C-9769-4767-849B-B66C6AEE1AFA}" type="parTrans" cxnId="{97CB2F48-48FD-4FDD-ABE0-8489B8B5C1F0}">
      <dgm:prSet/>
      <dgm:spPr/>
      <dgm:t>
        <a:bodyPr/>
        <a:lstStyle/>
        <a:p>
          <a:pPr algn="ctr"/>
          <a:endParaRPr lang="en-US"/>
        </a:p>
      </dgm:t>
    </dgm:pt>
    <dgm:pt modelId="{AAB92D35-4872-4AAB-A717-0205F16AF604}" type="sibTrans" cxnId="{97CB2F48-48FD-4FDD-ABE0-8489B8B5C1F0}">
      <dgm:prSet/>
      <dgm:spPr/>
      <dgm:t>
        <a:bodyPr/>
        <a:lstStyle/>
        <a:p>
          <a:pPr algn="ctr"/>
          <a:endParaRPr lang="en-US"/>
        </a:p>
      </dgm:t>
    </dgm:pt>
    <dgm:pt modelId="{37588E1E-F86E-4A76-B2E1-FD420B12C168}" type="pres">
      <dgm:prSet presAssocID="{3906B9B2-D09D-4691-A993-AD356472E0E7}" presName="Name0" presStyleCnt="0">
        <dgm:presLayoutVars>
          <dgm:chMax val="7"/>
          <dgm:chPref val="7"/>
          <dgm:dir/>
        </dgm:presLayoutVars>
      </dgm:prSet>
      <dgm:spPr/>
    </dgm:pt>
    <dgm:pt modelId="{12910113-1B79-4FCC-9695-BD86EBE2C20C}" type="pres">
      <dgm:prSet presAssocID="{3906B9B2-D09D-4691-A993-AD356472E0E7}" presName="Name1" presStyleCnt="0"/>
      <dgm:spPr/>
    </dgm:pt>
    <dgm:pt modelId="{78135BA7-C613-4075-81F0-F2C666E2F1B8}" type="pres">
      <dgm:prSet presAssocID="{3906B9B2-D09D-4691-A993-AD356472E0E7}" presName="cycle" presStyleCnt="0"/>
      <dgm:spPr/>
    </dgm:pt>
    <dgm:pt modelId="{7E72B15A-0085-4E1B-90A4-47BBF6C6AA33}" type="pres">
      <dgm:prSet presAssocID="{3906B9B2-D09D-4691-A993-AD356472E0E7}" presName="srcNode" presStyleLbl="node1" presStyleIdx="0" presStyleCnt="5"/>
      <dgm:spPr/>
    </dgm:pt>
    <dgm:pt modelId="{96B7349B-2B02-4AA3-9B83-56653C6AE35D}" type="pres">
      <dgm:prSet presAssocID="{3906B9B2-D09D-4691-A993-AD356472E0E7}" presName="conn" presStyleLbl="parChTrans1D2" presStyleIdx="0" presStyleCnt="1"/>
      <dgm:spPr/>
    </dgm:pt>
    <dgm:pt modelId="{F3461505-D9EA-4098-9B34-B2680EE2CDB6}" type="pres">
      <dgm:prSet presAssocID="{3906B9B2-D09D-4691-A993-AD356472E0E7}" presName="extraNode" presStyleLbl="node1" presStyleIdx="0" presStyleCnt="5"/>
      <dgm:spPr/>
    </dgm:pt>
    <dgm:pt modelId="{213E86A2-BF25-47F4-B409-64D408F75B49}" type="pres">
      <dgm:prSet presAssocID="{3906B9B2-D09D-4691-A993-AD356472E0E7}" presName="dstNode" presStyleLbl="node1" presStyleIdx="0" presStyleCnt="5"/>
      <dgm:spPr/>
    </dgm:pt>
    <dgm:pt modelId="{2877E8C7-45F6-43C2-97CB-7440EC2456EA}" type="pres">
      <dgm:prSet presAssocID="{5FB8A95E-C94C-4B88-9435-3C3A0CCB4C72}" presName="text_1" presStyleLbl="node1" presStyleIdx="0" presStyleCnt="5">
        <dgm:presLayoutVars>
          <dgm:bulletEnabled val="1"/>
        </dgm:presLayoutVars>
      </dgm:prSet>
      <dgm:spPr/>
    </dgm:pt>
    <dgm:pt modelId="{F29FF5A7-1A44-4EDA-8671-A069C1BC12E8}" type="pres">
      <dgm:prSet presAssocID="{5FB8A95E-C94C-4B88-9435-3C3A0CCB4C72}" presName="accent_1" presStyleCnt="0"/>
      <dgm:spPr/>
    </dgm:pt>
    <dgm:pt modelId="{33FB651F-1D0D-4FF9-A9C5-F6AA48F6AF49}" type="pres">
      <dgm:prSet presAssocID="{5FB8A95E-C94C-4B88-9435-3C3A0CCB4C72}" presName="accentRepeatNode" presStyleLbl="solidFgAcc1" presStyleIdx="0" presStyleCnt="5"/>
      <dgm:spPr/>
    </dgm:pt>
    <dgm:pt modelId="{BF171D9E-9E83-4543-8FFC-3E291E69EC92}" type="pres">
      <dgm:prSet presAssocID="{5B339BE1-0847-4B3D-ABD4-49A546A3F1E9}" presName="text_2" presStyleLbl="node1" presStyleIdx="1" presStyleCnt="5">
        <dgm:presLayoutVars>
          <dgm:bulletEnabled val="1"/>
        </dgm:presLayoutVars>
      </dgm:prSet>
      <dgm:spPr/>
    </dgm:pt>
    <dgm:pt modelId="{019C7435-28BC-486D-A330-56827A2DE18D}" type="pres">
      <dgm:prSet presAssocID="{5B339BE1-0847-4B3D-ABD4-49A546A3F1E9}" presName="accent_2" presStyleCnt="0"/>
      <dgm:spPr/>
    </dgm:pt>
    <dgm:pt modelId="{AB6EFFA3-B1BE-4A19-A7EF-19D59825DF6D}" type="pres">
      <dgm:prSet presAssocID="{5B339BE1-0847-4B3D-ABD4-49A546A3F1E9}" presName="accentRepeatNode" presStyleLbl="solidFgAcc1" presStyleIdx="1" presStyleCnt="5"/>
      <dgm:spPr/>
    </dgm:pt>
    <dgm:pt modelId="{1DF01EE5-FFEC-4DCB-AC80-4FC8829CB98C}" type="pres">
      <dgm:prSet presAssocID="{BFB84FEC-9C8B-44A8-A0F7-12F03E316BB1}" presName="text_3" presStyleLbl="node1" presStyleIdx="2" presStyleCnt="5">
        <dgm:presLayoutVars>
          <dgm:bulletEnabled val="1"/>
        </dgm:presLayoutVars>
      </dgm:prSet>
      <dgm:spPr/>
    </dgm:pt>
    <dgm:pt modelId="{04890FF9-A48A-457D-B87C-92718576694E}" type="pres">
      <dgm:prSet presAssocID="{BFB84FEC-9C8B-44A8-A0F7-12F03E316BB1}" presName="accent_3" presStyleCnt="0"/>
      <dgm:spPr/>
    </dgm:pt>
    <dgm:pt modelId="{C97350B4-A7F7-4C58-9EEC-20FBFA9FAF32}" type="pres">
      <dgm:prSet presAssocID="{BFB84FEC-9C8B-44A8-A0F7-12F03E316BB1}" presName="accentRepeatNode" presStyleLbl="solidFgAcc1" presStyleIdx="2" presStyleCnt="5"/>
      <dgm:spPr/>
    </dgm:pt>
    <dgm:pt modelId="{E2189981-A772-4A3E-822E-5C9EFF2B8194}" type="pres">
      <dgm:prSet presAssocID="{A7762883-9FD9-4576-BC75-2B87EE588861}" presName="text_4" presStyleLbl="node1" presStyleIdx="3" presStyleCnt="5">
        <dgm:presLayoutVars>
          <dgm:bulletEnabled val="1"/>
        </dgm:presLayoutVars>
      </dgm:prSet>
      <dgm:spPr/>
    </dgm:pt>
    <dgm:pt modelId="{DCF71DC5-F747-45B9-84EF-3B4F09515751}" type="pres">
      <dgm:prSet presAssocID="{A7762883-9FD9-4576-BC75-2B87EE588861}" presName="accent_4" presStyleCnt="0"/>
      <dgm:spPr/>
    </dgm:pt>
    <dgm:pt modelId="{31E7B82F-51BA-4B35-B5E5-A74C91F3C879}" type="pres">
      <dgm:prSet presAssocID="{A7762883-9FD9-4576-BC75-2B87EE588861}" presName="accentRepeatNode" presStyleLbl="solidFgAcc1" presStyleIdx="3" presStyleCnt="5"/>
      <dgm:spPr/>
    </dgm:pt>
    <dgm:pt modelId="{EBDABE18-A549-40C7-A997-525445269D35}" type="pres">
      <dgm:prSet presAssocID="{23E4BA0F-8581-46E7-8FAA-2A28B9267375}" presName="text_5" presStyleLbl="node1" presStyleIdx="4" presStyleCnt="5">
        <dgm:presLayoutVars>
          <dgm:bulletEnabled val="1"/>
        </dgm:presLayoutVars>
      </dgm:prSet>
      <dgm:spPr/>
    </dgm:pt>
    <dgm:pt modelId="{E2709AAC-F65A-4035-98CE-E99F8494EBD3}" type="pres">
      <dgm:prSet presAssocID="{23E4BA0F-8581-46E7-8FAA-2A28B9267375}" presName="accent_5" presStyleCnt="0"/>
      <dgm:spPr/>
    </dgm:pt>
    <dgm:pt modelId="{1CF6BEDD-3D92-4FBF-8F2D-0617BF3C76F0}" type="pres">
      <dgm:prSet presAssocID="{23E4BA0F-8581-46E7-8FAA-2A28B9267375}" presName="accentRepeatNode" presStyleLbl="solidFgAcc1" presStyleIdx="4" presStyleCnt="5"/>
      <dgm:spPr/>
    </dgm:pt>
  </dgm:ptLst>
  <dgm:cxnLst>
    <dgm:cxn modelId="{3BB18002-E419-4CDD-BA54-5BCAAF94CB75}" srcId="{5FB8A95E-C94C-4B88-9435-3C3A0CCB4C72}" destId="{9ADB7725-629E-45B2-ACA7-D3018E34DAF5}" srcOrd="0" destOrd="0" parTransId="{8A29C650-FF64-4D7C-A211-84D76AC0940A}" sibTransId="{C9DF99FD-B298-4204-A93C-352165C719E0}"/>
    <dgm:cxn modelId="{49C2AD06-E34A-4A77-B08E-754841383F84}" srcId="{3906B9B2-D09D-4691-A993-AD356472E0E7}" destId="{A7762883-9FD9-4576-BC75-2B87EE588861}" srcOrd="3" destOrd="0" parTransId="{CE623446-0973-475F-A699-75944A7D9A31}" sibTransId="{BC04C979-2C7E-4F51-86DB-44459CECB60F}"/>
    <dgm:cxn modelId="{040AF21B-3377-4DCA-95F8-C095F8FAC609}" srcId="{3906B9B2-D09D-4691-A993-AD356472E0E7}" destId="{5FB8A95E-C94C-4B88-9435-3C3A0CCB4C72}" srcOrd="0" destOrd="0" parTransId="{3CB06326-D8D4-4BA4-9854-A0EB48DB0B6B}" sibTransId="{7D041D63-CB5B-4315-9DDB-916ACA4A835E}"/>
    <dgm:cxn modelId="{6BE70A28-822C-4FEB-B64B-F87E0BF0FED8}" srcId="{23E4BA0F-8581-46E7-8FAA-2A28B9267375}" destId="{24537E4B-C123-49B0-9341-93033BA66E98}" srcOrd="0" destOrd="0" parTransId="{3BCFEBC8-1C2C-4FF3-8112-D545BE724B15}" sibTransId="{7E323D47-4568-4604-9FB7-59CB4E2ECCEC}"/>
    <dgm:cxn modelId="{270BAD28-8799-4D8D-9FC0-DC332388C503}" type="presOf" srcId="{24537E4B-C123-49B0-9341-93033BA66E98}" destId="{EBDABE18-A549-40C7-A997-525445269D35}" srcOrd="0" destOrd="1" presId="urn:microsoft.com/office/officeart/2008/layout/VerticalCurvedList"/>
    <dgm:cxn modelId="{49F8C736-C8A6-4E65-8688-4A62CA118CF4}" type="presOf" srcId="{5B339BE1-0847-4B3D-ABD4-49A546A3F1E9}" destId="{BF171D9E-9E83-4543-8FFC-3E291E69EC92}" srcOrd="0" destOrd="0" presId="urn:microsoft.com/office/officeart/2008/layout/VerticalCurvedList"/>
    <dgm:cxn modelId="{C7439F45-CB00-4975-8034-E378BBF4C95D}" type="presOf" srcId="{BFB84FEC-9C8B-44A8-A0F7-12F03E316BB1}" destId="{1DF01EE5-FFEC-4DCB-AC80-4FC8829CB98C}" srcOrd="0" destOrd="0" presId="urn:microsoft.com/office/officeart/2008/layout/VerticalCurvedList"/>
    <dgm:cxn modelId="{2C4BA945-D865-4B0B-A435-3DB55AE5B78C}" type="presOf" srcId="{5FB8A95E-C94C-4B88-9435-3C3A0CCB4C72}" destId="{2877E8C7-45F6-43C2-97CB-7440EC2456EA}" srcOrd="0" destOrd="0" presId="urn:microsoft.com/office/officeart/2008/layout/VerticalCurvedList"/>
    <dgm:cxn modelId="{97CB2F48-48FD-4FDD-ABE0-8489B8B5C1F0}" srcId="{3906B9B2-D09D-4691-A993-AD356472E0E7}" destId="{23E4BA0F-8581-46E7-8FAA-2A28B9267375}" srcOrd="4" destOrd="0" parTransId="{073FA17C-9769-4767-849B-B66C6AEE1AFA}" sibTransId="{AAB92D35-4872-4AAB-A717-0205F16AF604}"/>
    <dgm:cxn modelId="{8A70854A-A0BA-4ECE-B39E-5B897B2A66B4}" type="presOf" srcId="{C9DF99FD-B298-4204-A93C-352165C719E0}" destId="{96B7349B-2B02-4AA3-9B83-56653C6AE35D}" srcOrd="0" destOrd="0" presId="urn:microsoft.com/office/officeart/2008/layout/VerticalCurvedList"/>
    <dgm:cxn modelId="{62D8C750-E5AE-4EFA-B750-4E9D89468D75}" type="presOf" srcId="{10D03D82-B62D-4E2B-8120-6D5C61FCE905}" destId="{E2189981-A772-4A3E-822E-5C9EFF2B8194}" srcOrd="0" destOrd="1" presId="urn:microsoft.com/office/officeart/2008/layout/VerticalCurvedList"/>
    <dgm:cxn modelId="{D0B22C5E-8685-4503-A3F4-23BBA9C1ABAD}" type="presOf" srcId="{23E4BA0F-8581-46E7-8FAA-2A28B9267375}" destId="{EBDABE18-A549-40C7-A997-525445269D35}" srcOrd="0" destOrd="0" presId="urn:microsoft.com/office/officeart/2008/layout/VerticalCurvedList"/>
    <dgm:cxn modelId="{105FE75E-3D5B-40A9-B879-91A7C6B97119}" srcId="{3906B9B2-D09D-4691-A993-AD356472E0E7}" destId="{BFB84FEC-9C8B-44A8-A0F7-12F03E316BB1}" srcOrd="2" destOrd="0" parTransId="{B1E0F240-B2C3-4CB6-923F-3EDF84BC4A5A}" sibTransId="{F5B3AA86-7B3D-4F02-A777-0577B0651257}"/>
    <dgm:cxn modelId="{C7DFEF6F-B249-4D17-9DBA-96A37962F5DD}" srcId="{A7762883-9FD9-4576-BC75-2B87EE588861}" destId="{10D03D82-B62D-4E2B-8120-6D5C61FCE905}" srcOrd="0" destOrd="0" parTransId="{4AC7BCEB-EF87-41D2-BB99-3C14895BC909}" sibTransId="{2340990A-EC10-425E-966C-7A57CACE7916}"/>
    <dgm:cxn modelId="{09A37A97-E6F3-482C-843D-D74F2C839D25}" type="presOf" srcId="{3BDC6727-4BD8-4592-BC0F-48A75BAA6BDF}" destId="{BF171D9E-9E83-4543-8FFC-3E291E69EC92}" srcOrd="0" destOrd="1" presId="urn:microsoft.com/office/officeart/2008/layout/VerticalCurvedList"/>
    <dgm:cxn modelId="{8E34B1B4-3FA9-4D48-840E-FCA4DFC5641F}" srcId="{3906B9B2-D09D-4691-A993-AD356472E0E7}" destId="{5B339BE1-0847-4B3D-ABD4-49A546A3F1E9}" srcOrd="1" destOrd="0" parTransId="{EF241F8E-8DBF-44A6-BB4D-79C61F4FD453}" sibTransId="{A2A8850C-CBB9-452A-A36F-7053DACC3254}"/>
    <dgm:cxn modelId="{D48344B5-8154-47B7-8FC0-052C6A5A1937}" srcId="{BFB84FEC-9C8B-44A8-A0F7-12F03E316BB1}" destId="{5E5DA002-E681-4D16-866C-C9DC23B50803}" srcOrd="0" destOrd="0" parTransId="{441BF022-D8D8-4CD2-8B96-5EFCDA747817}" sibTransId="{39EE0F57-0041-44C0-8C4D-B2673B9DF358}"/>
    <dgm:cxn modelId="{5DCBBEBF-A59C-443A-B4C7-96CC41844779}" srcId="{5B339BE1-0847-4B3D-ABD4-49A546A3F1E9}" destId="{3BDC6727-4BD8-4592-BC0F-48A75BAA6BDF}" srcOrd="0" destOrd="0" parTransId="{50BA4D89-0D8F-4BCA-BD58-3BD566336386}" sibTransId="{4CE429AA-153F-454B-8DA9-903A078FC4BC}"/>
    <dgm:cxn modelId="{48F468C8-54A4-4F2F-84F1-A696820D38DF}" type="presOf" srcId="{9ADB7725-629E-45B2-ACA7-D3018E34DAF5}" destId="{2877E8C7-45F6-43C2-97CB-7440EC2456EA}" srcOrd="0" destOrd="1" presId="urn:microsoft.com/office/officeart/2008/layout/VerticalCurvedList"/>
    <dgm:cxn modelId="{E07B9ECF-8B1F-48B4-AC2B-04B4CDFDC3FA}" type="presOf" srcId="{3906B9B2-D09D-4691-A993-AD356472E0E7}" destId="{37588E1E-F86E-4A76-B2E1-FD420B12C168}" srcOrd="0" destOrd="0" presId="urn:microsoft.com/office/officeart/2008/layout/VerticalCurvedList"/>
    <dgm:cxn modelId="{7F24D7D8-82AD-499F-9301-DCBD383853C3}" type="presOf" srcId="{A7762883-9FD9-4576-BC75-2B87EE588861}" destId="{E2189981-A772-4A3E-822E-5C9EFF2B8194}" srcOrd="0" destOrd="0" presId="urn:microsoft.com/office/officeart/2008/layout/VerticalCurvedList"/>
    <dgm:cxn modelId="{03E14EDD-15D4-4A4B-AF96-2B5898B115CD}" type="presOf" srcId="{5E5DA002-E681-4D16-866C-C9DC23B50803}" destId="{1DF01EE5-FFEC-4DCB-AC80-4FC8829CB98C}" srcOrd="0" destOrd="1" presId="urn:microsoft.com/office/officeart/2008/layout/VerticalCurvedList"/>
    <dgm:cxn modelId="{BB6BA7DD-0C24-4443-91C1-D917C57B7ACB}" type="presParOf" srcId="{37588E1E-F86E-4A76-B2E1-FD420B12C168}" destId="{12910113-1B79-4FCC-9695-BD86EBE2C20C}" srcOrd="0" destOrd="0" presId="urn:microsoft.com/office/officeart/2008/layout/VerticalCurvedList"/>
    <dgm:cxn modelId="{8EBD4C07-6F8A-4382-9086-8BE107D3E653}" type="presParOf" srcId="{12910113-1B79-4FCC-9695-BD86EBE2C20C}" destId="{78135BA7-C613-4075-81F0-F2C666E2F1B8}" srcOrd="0" destOrd="0" presId="urn:microsoft.com/office/officeart/2008/layout/VerticalCurvedList"/>
    <dgm:cxn modelId="{9CC5DD69-9D5F-4194-9B6A-A1B3DC98873B}" type="presParOf" srcId="{78135BA7-C613-4075-81F0-F2C666E2F1B8}" destId="{7E72B15A-0085-4E1B-90A4-47BBF6C6AA33}" srcOrd="0" destOrd="0" presId="urn:microsoft.com/office/officeart/2008/layout/VerticalCurvedList"/>
    <dgm:cxn modelId="{3C43DD6F-83AB-4E8C-9C29-4813BDC36613}" type="presParOf" srcId="{78135BA7-C613-4075-81F0-F2C666E2F1B8}" destId="{96B7349B-2B02-4AA3-9B83-56653C6AE35D}" srcOrd="1" destOrd="0" presId="urn:microsoft.com/office/officeart/2008/layout/VerticalCurvedList"/>
    <dgm:cxn modelId="{318D5AA0-800C-4EAB-85ED-BB3FAF11973E}" type="presParOf" srcId="{78135BA7-C613-4075-81F0-F2C666E2F1B8}" destId="{F3461505-D9EA-4098-9B34-B2680EE2CDB6}" srcOrd="2" destOrd="0" presId="urn:microsoft.com/office/officeart/2008/layout/VerticalCurvedList"/>
    <dgm:cxn modelId="{CA649E62-391E-48B4-9489-DDBB85FFACB4}" type="presParOf" srcId="{78135BA7-C613-4075-81F0-F2C666E2F1B8}" destId="{213E86A2-BF25-47F4-B409-64D408F75B49}" srcOrd="3" destOrd="0" presId="urn:microsoft.com/office/officeart/2008/layout/VerticalCurvedList"/>
    <dgm:cxn modelId="{94F60C46-C757-44AE-86D2-28A5A17259DF}" type="presParOf" srcId="{12910113-1B79-4FCC-9695-BD86EBE2C20C}" destId="{2877E8C7-45F6-43C2-97CB-7440EC2456EA}" srcOrd="1" destOrd="0" presId="urn:microsoft.com/office/officeart/2008/layout/VerticalCurvedList"/>
    <dgm:cxn modelId="{22A56780-7E69-4AF2-9F3D-042E65D3F464}" type="presParOf" srcId="{12910113-1B79-4FCC-9695-BD86EBE2C20C}" destId="{F29FF5A7-1A44-4EDA-8671-A069C1BC12E8}" srcOrd="2" destOrd="0" presId="urn:microsoft.com/office/officeart/2008/layout/VerticalCurvedList"/>
    <dgm:cxn modelId="{F4C30B16-4D3F-4926-80AA-685595E08CD6}" type="presParOf" srcId="{F29FF5A7-1A44-4EDA-8671-A069C1BC12E8}" destId="{33FB651F-1D0D-4FF9-A9C5-F6AA48F6AF49}" srcOrd="0" destOrd="0" presId="urn:microsoft.com/office/officeart/2008/layout/VerticalCurvedList"/>
    <dgm:cxn modelId="{792AA707-A83B-4BE8-9359-22DAC73CE004}" type="presParOf" srcId="{12910113-1B79-4FCC-9695-BD86EBE2C20C}" destId="{BF171D9E-9E83-4543-8FFC-3E291E69EC92}" srcOrd="3" destOrd="0" presId="urn:microsoft.com/office/officeart/2008/layout/VerticalCurvedList"/>
    <dgm:cxn modelId="{7C2BECEE-E145-41E8-B4CD-90FF7A3DBE00}" type="presParOf" srcId="{12910113-1B79-4FCC-9695-BD86EBE2C20C}" destId="{019C7435-28BC-486D-A330-56827A2DE18D}" srcOrd="4" destOrd="0" presId="urn:microsoft.com/office/officeart/2008/layout/VerticalCurvedList"/>
    <dgm:cxn modelId="{7295498F-FF95-4485-8AF7-F6AC1AD02139}" type="presParOf" srcId="{019C7435-28BC-486D-A330-56827A2DE18D}" destId="{AB6EFFA3-B1BE-4A19-A7EF-19D59825DF6D}" srcOrd="0" destOrd="0" presId="urn:microsoft.com/office/officeart/2008/layout/VerticalCurvedList"/>
    <dgm:cxn modelId="{C0264569-6862-45E1-AE56-F155A99571A2}" type="presParOf" srcId="{12910113-1B79-4FCC-9695-BD86EBE2C20C}" destId="{1DF01EE5-FFEC-4DCB-AC80-4FC8829CB98C}" srcOrd="5" destOrd="0" presId="urn:microsoft.com/office/officeart/2008/layout/VerticalCurvedList"/>
    <dgm:cxn modelId="{06F6CAAC-5E31-4B78-9DA5-001A93D7237D}" type="presParOf" srcId="{12910113-1B79-4FCC-9695-BD86EBE2C20C}" destId="{04890FF9-A48A-457D-B87C-92718576694E}" srcOrd="6" destOrd="0" presId="urn:microsoft.com/office/officeart/2008/layout/VerticalCurvedList"/>
    <dgm:cxn modelId="{6BE7316B-D7AE-443A-8286-90D05FE553EC}" type="presParOf" srcId="{04890FF9-A48A-457D-B87C-92718576694E}" destId="{C97350B4-A7F7-4C58-9EEC-20FBFA9FAF32}" srcOrd="0" destOrd="0" presId="urn:microsoft.com/office/officeart/2008/layout/VerticalCurvedList"/>
    <dgm:cxn modelId="{15252F9D-C8AF-4079-87CC-F8E5328CBF1D}" type="presParOf" srcId="{12910113-1B79-4FCC-9695-BD86EBE2C20C}" destId="{E2189981-A772-4A3E-822E-5C9EFF2B8194}" srcOrd="7" destOrd="0" presId="urn:microsoft.com/office/officeart/2008/layout/VerticalCurvedList"/>
    <dgm:cxn modelId="{973462D7-F70C-466F-B849-D31864EE3ADF}" type="presParOf" srcId="{12910113-1B79-4FCC-9695-BD86EBE2C20C}" destId="{DCF71DC5-F747-45B9-84EF-3B4F09515751}" srcOrd="8" destOrd="0" presId="urn:microsoft.com/office/officeart/2008/layout/VerticalCurvedList"/>
    <dgm:cxn modelId="{76053786-CCFF-443F-AACB-C5E5B62427CB}" type="presParOf" srcId="{DCF71DC5-F747-45B9-84EF-3B4F09515751}" destId="{31E7B82F-51BA-4B35-B5E5-A74C91F3C879}" srcOrd="0" destOrd="0" presId="urn:microsoft.com/office/officeart/2008/layout/VerticalCurvedList"/>
    <dgm:cxn modelId="{B808B473-4A6F-43F3-80E8-91E07242A022}" type="presParOf" srcId="{12910113-1B79-4FCC-9695-BD86EBE2C20C}" destId="{EBDABE18-A549-40C7-A997-525445269D35}" srcOrd="9" destOrd="0" presId="urn:microsoft.com/office/officeart/2008/layout/VerticalCurvedList"/>
    <dgm:cxn modelId="{1FDFF8E0-8409-4E8C-AB6F-8EBCBAE7F03E}" type="presParOf" srcId="{12910113-1B79-4FCC-9695-BD86EBE2C20C}" destId="{E2709AAC-F65A-4035-98CE-E99F8494EBD3}" srcOrd="10" destOrd="0" presId="urn:microsoft.com/office/officeart/2008/layout/VerticalCurvedList"/>
    <dgm:cxn modelId="{8FC676E0-4466-4A7D-8FE8-8610075E30E8}" type="presParOf" srcId="{E2709AAC-F65A-4035-98CE-E99F8494EBD3}" destId="{1CF6BEDD-3D92-4FBF-8F2D-0617BF3C76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7349B-2B02-4AA3-9B83-56653C6AE35D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7E8C7-45F6-43C2-97CB-7440EC2456EA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/>
            <a:t>Find total of live birth count in each state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Using the  data obtained from the CDC website, we were able to clean it and only remain  with number of live births for the purpose of our project.</a:t>
          </a:r>
          <a:endParaRPr lang="en-US" sz="1100" kern="1200" dirty="0"/>
        </a:p>
      </dsp:txBody>
      <dsp:txXfrm>
        <a:off x="509717" y="338558"/>
        <a:ext cx="7541700" cy="677550"/>
      </dsp:txXfrm>
    </dsp:sp>
    <dsp:sp modelId="{33FB651F-1D0D-4FF9-A9C5-F6AA48F6AF49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71D9E-9E83-4543-8FFC-3E291E69EC92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/>
            <a:t>Calculating the birth rate per state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This was done so as to not skew the data, It can be done by  dividing the number of live births by the total population then multiply by 1000. </a:t>
          </a:r>
          <a:endParaRPr lang="en-US" sz="1100" kern="1200" dirty="0"/>
        </a:p>
      </dsp:txBody>
      <dsp:txXfrm>
        <a:off x="995230" y="1354558"/>
        <a:ext cx="7056187" cy="677550"/>
      </dsp:txXfrm>
    </dsp:sp>
    <dsp:sp modelId="{AB6EFFA3-B1BE-4A19-A7EF-19D59825DF6D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01EE5-FFEC-4DCB-AC80-4FC8829CB98C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/>
            <a:t>Analyzing the data.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After calculating the birth rate per state , we were able to find the state with the highest and lowest birth rate and average birth rate per state. </a:t>
          </a:r>
          <a:endParaRPr lang="en-US" sz="1100" kern="1200" dirty="0"/>
        </a:p>
      </dsp:txBody>
      <dsp:txXfrm>
        <a:off x="1144243" y="2370558"/>
        <a:ext cx="6907174" cy="677550"/>
      </dsp:txXfrm>
    </dsp:sp>
    <dsp:sp modelId="{C97350B4-A7F7-4C58-9EEC-20FBFA9FAF32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89981-A772-4A3E-822E-5C9EFF2B8194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/>
            <a:t>Grouping the data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We grouped the data by month to determine the number of live births by month for each state. As a result we which month has the highest and which month has the lowest found.</a:t>
          </a:r>
          <a:endParaRPr lang="en-US" sz="1100" kern="1200" dirty="0"/>
        </a:p>
      </dsp:txBody>
      <dsp:txXfrm>
        <a:off x="995230" y="3386558"/>
        <a:ext cx="7056187" cy="677550"/>
      </dsp:txXfrm>
    </dsp:sp>
    <dsp:sp modelId="{31E7B82F-51BA-4B35-B5E5-A74C91F3C879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ABE18-A549-40C7-A997-525445269D35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Visualizing the Data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Using code on the grouped data to transform the numbers into charts. To easier see movement and trends.</a:t>
          </a:r>
        </a:p>
      </dsp:txBody>
      <dsp:txXfrm>
        <a:off x="509717" y="4402558"/>
        <a:ext cx="7541700" cy="677550"/>
      </dsp:txXfrm>
    </dsp:sp>
    <dsp:sp modelId="{1CF6BEDD-3D92-4FBF-8F2D-0617BF3C76F0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E955E-1198-4406-9081-DD598BB1845F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34720-EB61-463E-918D-2542A669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6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2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1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09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7198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97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34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66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06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8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4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5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0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6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65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9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9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7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jpg"/><Relationship Id="rId4" Type="http://schemas.openxmlformats.org/officeDocument/2006/relationships/audio" Target="../media/audio2.wav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newsroom/press-kits/2019/national-state-estimates.html" TargetMode="Externa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cdc.gov/nchs/nvss/vsrr/provisional-tables.ht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736C-3060-41B2-B0F3-959AF99CD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316" y="57060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400" u="sng" dirty="0"/>
              <a:t>2018 Us </a:t>
            </a:r>
            <a:br>
              <a:rPr lang="en-US" sz="5400" u="sng" dirty="0"/>
            </a:br>
            <a:r>
              <a:rPr lang="en-US" sz="5400" u="sng" dirty="0"/>
              <a:t>Live birth Correlations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5EC0F-B36A-4AFB-978A-8588A6B4F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endParaRPr lang="en-US" b="1" u="sng" dirty="0"/>
          </a:p>
          <a:p>
            <a:r>
              <a:rPr lang="en-US" b="1" u="sng" dirty="0"/>
              <a:t>Group Members: </a:t>
            </a:r>
            <a:endParaRPr lang="en-US" dirty="0"/>
          </a:p>
          <a:p>
            <a:r>
              <a:rPr lang="en-US" dirty="0"/>
              <a:t>Felix, Sneha, Chandler, Erika,</a:t>
            </a:r>
          </a:p>
          <a:p>
            <a:br>
              <a:rPr lang="en-US" dirty="0"/>
            </a:br>
            <a:r>
              <a:rPr lang="en-US" b="1" u="sng" dirty="0"/>
              <a:t>With Special Appearances by:</a:t>
            </a:r>
            <a:endParaRPr lang="en-US" dirty="0"/>
          </a:p>
          <a:p>
            <a:r>
              <a:rPr lang="en-US" dirty="0"/>
              <a:t>Amanda and Doc. A 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5838E-7B17-409A-B5E3-7FF46AD5AE49}"/>
              </a:ext>
            </a:extLst>
          </p:cNvPr>
          <p:cNvSpPr txBox="1"/>
          <p:nvPr/>
        </p:nvSpPr>
        <p:spPr>
          <a:xfrm>
            <a:off x="8604447" y="2773165"/>
            <a:ext cx="1402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Karl</a:t>
            </a:r>
          </a:p>
        </p:txBody>
      </p:sp>
    </p:spTree>
    <p:extLst>
      <p:ext uri="{BB962C8B-B14F-4D97-AF65-F5344CB8AC3E}">
        <p14:creationId xmlns:p14="http://schemas.microsoft.com/office/powerpoint/2010/main" val="20492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8E17B-A1C8-4FAF-9BC5-DB364307AAA2}"/>
              </a:ext>
            </a:extLst>
          </p:cNvPr>
          <p:cNvSpPr/>
          <p:nvPr/>
        </p:nvSpPr>
        <p:spPr>
          <a:xfrm>
            <a:off x="2911691" y="76673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u="sng" dirty="0">
                <a:latin typeface="Nunito"/>
              </a:rPr>
              <a:t>Number of Live Births by Month in US for 2018</a:t>
            </a:r>
            <a:endParaRPr lang="en-US" sz="2400" u="sng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A691FC-968A-4593-8D86-86FCEF73E46D}"/>
              </a:ext>
            </a:extLst>
          </p:cNvPr>
          <p:cNvSpPr/>
          <p:nvPr/>
        </p:nvSpPr>
        <p:spPr>
          <a:xfrm>
            <a:off x="5954354" y="3063179"/>
            <a:ext cx="276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" name="Google Shape;253;p22">
            <a:extLst>
              <a:ext uri="{FF2B5EF4-FFF2-40B4-BE49-F238E27FC236}">
                <a16:creationId xmlns:a16="http://schemas.microsoft.com/office/drawing/2014/main" id="{E2ADCF73-CF08-404B-B500-0559A4918D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488" t="7415" r="8562"/>
          <a:stretch/>
        </p:blipFill>
        <p:spPr>
          <a:xfrm>
            <a:off x="1561072" y="1627924"/>
            <a:ext cx="9368596" cy="5230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254;p22">
            <a:extLst>
              <a:ext uri="{FF2B5EF4-FFF2-40B4-BE49-F238E27FC236}">
                <a16:creationId xmlns:a16="http://schemas.microsoft.com/office/drawing/2014/main" id="{09BB3FB8-ED0C-4F05-85B2-729C5DCE62E7}"/>
              </a:ext>
            </a:extLst>
          </p:cNvPr>
          <p:cNvCxnSpPr>
            <a:cxnSpLocks/>
          </p:cNvCxnSpPr>
          <p:nvPr/>
        </p:nvCxnSpPr>
        <p:spPr>
          <a:xfrm>
            <a:off x="2124581" y="3425732"/>
            <a:ext cx="8617996" cy="14671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Google Shape;255;p22">
            <a:extLst>
              <a:ext uri="{FF2B5EF4-FFF2-40B4-BE49-F238E27FC236}">
                <a16:creationId xmlns:a16="http://schemas.microsoft.com/office/drawing/2014/main" id="{79F70D21-434B-4567-A9C9-86962B4BEA9D}"/>
              </a:ext>
            </a:extLst>
          </p:cNvPr>
          <p:cNvSpPr txBox="1"/>
          <p:nvPr/>
        </p:nvSpPr>
        <p:spPr>
          <a:xfrm rot="-5400000">
            <a:off x="2591567" y="4379785"/>
            <a:ext cx="1452518" cy="48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284,000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56;p22">
            <a:extLst>
              <a:ext uri="{FF2B5EF4-FFF2-40B4-BE49-F238E27FC236}">
                <a16:creationId xmlns:a16="http://schemas.microsoft.com/office/drawing/2014/main" id="{9B85C9F1-574D-42EC-8AF6-017FAFCF14D4}"/>
              </a:ext>
            </a:extLst>
          </p:cNvPr>
          <p:cNvSpPr txBox="1"/>
          <p:nvPr/>
        </p:nvSpPr>
        <p:spPr>
          <a:xfrm rot="-5400000">
            <a:off x="2042563" y="4455016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315,000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57;p22">
            <a:extLst>
              <a:ext uri="{FF2B5EF4-FFF2-40B4-BE49-F238E27FC236}">
                <a16:creationId xmlns:a16="http://schemas.microsoft.com/office/drawing/2014/main" id="{7ABD0652-6AD3-463A-9BED-E07CC55C82C4}"/>
              </a:ext>
            </a:extLst>
          </p:cNvPr>
          <p:cNvSpPr txBox="1"/>
          <p:nvPr/>
        </p:nvSpPr>
        <p:spPr>
          <a:xfrm rot="-5400000">
            <a:off x="3390148" y="4455016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316,000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58;p22">
            <a:extLst>
              <a:ext uri="{FF2B5EF4-FFF2-40B4-BE49-F238E27FC236}">
                <a16:creationId xmlns:a16="http://schemas.microsoft.com/office/drawing/2014/main" id="{981F9CF0-3AAF-46DD-B7CC-BFBF9CD08970}"/>
              </a:ext>
            </a:extLst>
          </p:cNvPr>
          <p:cNvSpPr txBox="1"/>
          <p:nvPr/>
        </p:nvSpPr>
        <p:spPr>
          <a:xfrm rot="-5400000">
            <a:off x="4082746" y="4453213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298,000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59;p22">
            <a:extLst>
              <a:ext uri="{FF2B5EF4-FFF2-40B4-BE49-F238E27FC236}">
                <a16:creationId xmlns:a16="http://schemas.microsoft.com/office/drawing/2014/main" id="{8B942EFC-8070-4C9A-BC30-1B8D3FF9226D}"/>
              </a:ext>
            </a:extLst>
          </p:cNvPr>
          <p:cNvSpPr txBox="1"/>
          <p:nvPr/>
        </p:nvSpPr>
        <p:spPr>
          <a:xfrm rot="-5400000">
            <a:off x="4767916" y="4460329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321,000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60;p22">
            <a:extLst>
              <a:ext uri="{FF2B5EF4-FFF2-40B4-BE49-F238E27FC236}">
                <a16:creationId xmlns:a16="http://schemas.microsoft.com/office/drawing/2014/main" id="{ADBEF879-6AD4-42C2-9320-DB03051BF65B}"/>
              </a:ext>
            </a:extLst>
          </p:cNvPr>
          <p:cNvSpPr txBox="1"/>
          <p:nvPr/>
        </p:nvSpPr>
        <p:spPr>
          <a:xfrm rot="-5400000">
            <a:off x="5465242" y="4453212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315,000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61;p22">
            <a:extLst>
              <a:ext uri="{FF2B5EF4-FFF2-40B4-BE49-F238E27FC236}">
                <a16:creationId xmlns:a16="http://schemas.microsoft.com/office/drawing/2014/main" id="{790B795B-BDA6-40BF-B660-2863AE113CCB}"/>
              </a:ext>
            </a:extLst>
          </p:cNvPr>
          <p:cNvSpPr txBox="1"/>
          <p:nvPr/>
        </p:nvSpPr>
        <p:spPr>
          <a:xfrm rot="-5400000">
            <a:off x="6117144" y="4453212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329,000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2;p22">
            <a:extLst>
              <a:ext uri="{FF2B5EF4-FFF2-40B4-BE49-F238E27FC236}">
                <a16:creationId xmlns:a16="http://schemas.microsoft.com/office/drawing/2014/main" id="{18F3757A-1036-49A1-A828-63900FA94360}"/>
              </a:ext>
            </a:extLst>
          </p:cNvPr>
          <p:cNvSpPr txBox="1"/>
          <p:nvPr/>
        </p:nvSpPr>
        <p:spPr>
          <a:xfrm rot="-5400000">
            <a:off x="6807940" y="4460329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345,000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63;p22">
            <a:extLst>
              <a:ext uri="{FF2B5EF4-FFF2-40B4-BE49-F238E27FC236}">
                <a16:creationId xmlns:a16="http://schemas.microsoft.com/office/drawing/2014/main" id="{6C2F4630-03D0-4088-AD87-1ACAC4A8B13B}"/>
              </a:ext>
            </a:extLst>
          </p:cNvPr>
          <p:cNvSpPr txBox="1"/>
          <p:nvPr/>
        </p:nvSpPr>
        <p:spPr>
          <a:xfrm rot="-5400000">
            <a:off x="7453313" y="4651820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323,000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64;p22">
            <a:extLst>
              <a:ext uri="{FF2B5EF4-FFF2-40B4-BE49-F238E27FC236}">
                <a16:creationId xmlns:a16="http://schemas.microsoft.com/office/drawing/2014/main" id="{E04343E4-FBEA-4469-8DE8-DBBA9BFF6D3F}"/>
              </a:ext>
            </a:extLst>
          </p:cNvPr>
          <p:cNvSpPr txBox="1"/>
          <p:nvPr/>
        </p:nvSpPr>
        <p:spPr>
          <a:xfrm rot="-5400000">
            <a:off x="8783857" y="4453212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309,000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65;p22">
            <a:extLst>
              <a:ext uri="{FF2B5EF4-FFF2-40B4-BE49-F238E27FC236}">
                <a16:creationId xmlns:a16="http://schemas.microsoft.com/office/drawing/2014/main" id="{3F30108A-D152-48D5-9999-EF46C82A572A}"/>
              </a:ext>
            </a:extLst>
          </p:cNvPr>
          <p:cNvSpPr txBox="1"/>
          <p:nvPr/>
        </p:nvSpPr>
        <p:spPr>
          <a:xfrm rot="-5400000">
            <a:off x="9401170" y="4460329"/>
            <a:ext cx="1302058" cy="48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311,000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6;p22">
            <a:extLst>
              <a:ext uri="{FF2B5EF4-FFF2-40B4-BE49-F238E27FC236}">
                <a16:creationId xmlns:a16="http://schemas.microsoft.com/office/drawing/2014/main" id="{3D0E86A8-F874-4D14-9287-E72E4C550437}"/>
              </a:ext>
            </a:extLst>
          </p:cNvPr>
          <p:cNvSpPr txBox="1"/>
          <p:nvPr/>
        </p:nvSpPr>
        <p:spPr>
          <a:xfrm rot="-5400000">
            <a:off x="8023458" y="4362421"/>
            <a:ext cx="1452518" cy="48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327,000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267;p22">
            <a:extLst>
              <a:ext uri="{FF2B5EF4-FFF2-40B4-BE49-F238E27FC236}">
                <a16:creationId xmlns:a16="http://schemas.microsoft.com/office/drawing/2014/main" id="{3B116A15-5005-4A7D-997A-A24F19093B67}"/>
              </a:ext>
            </a:extLst>
          </p:cNvPr>
          <p:cNvCxnSpPr>
            <a:cxnSpLocks/>
          </p:cNvCxnSpPr>
          <p:nvPr/>
        </p:nvCxnSpPr>
        <p:spPr>
          <a:xfrm>
            <a:off x="2102383" y="2848924"/>
            <a:ext cx="8662391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261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5AE1151-7099-43B6-8051-02B286AF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7" t="9036" r="8193"/>
          <a:stretch/>
        </p:blipFill>
        <p:spPr bwMode="auto">
          <a:xfrm>
            <a:off x="1708030" y="1219293"/>
            <a:ext cx="10115194" cy="547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935262-19DB-4D88-8F0C-DE59FC3BB7E7}"/>
              </a:ext>
            </a:extLst>
          </p:cNvPr>
          <p:cNvSpPr txBox="1"/>
          <p:nvPr/>
        </p:nvSpPr>
        <p:spPr>
          <a:xfrm>
            <a:off x="4028535" y="559917"/>
            <a:ext cx="9447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February vs August Live Births  Comparison </a:t>
            </a:r>
          </a:p>
        </p:txBody>
      </p:sp>
    </p:spTree>
    <p:extLst>
      <p:ext uri="{BB962C8B-B14F-4D97-AF65-F5344CB8AC3E}">
        <p14:creationId xmlns:p14="http://schemas.microsoft.com/office/powerpoint/2010/main" val="688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D91555-8279-48E0-89C4-E99F49EC1774}"/>
              </a:ext>
            </a:extLst>
          </p:cNvPr>
          <p:cNvSpPr txBox="1"/>
          <p:nvPr/>
        </p:nvSpPr>
        <p:spPr>
          <a:xfrm>
            <a:off x="5974958" y="185496"/>
            <a:ext cx="5225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Birth Rate Difference Between Lowest &amp; Highest Birth Month by State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2CAB-E59B-47C6-B443-F152C14DA194}"/>
              </a:ext>
            </a:extLst>
          </p:cNvPr>
          <p:cNvSpPr txBox="1"/>
          <p:nvPr/>
        </p:nvSpPr>
        <p:spPr>
          <a:xfrm>
            <a:off x="1186069" y="5903893"/>
            <a:ext cx="9819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dirty="0"/>
              <a:t>Maine &amp; Vermont have the highest disparity in births between </a:t>
            </a:r>
            <a:r>
              <a:rPr lang="en-US" sz="1400" dirty="0" err="1"/>
              <a:t>feb</a:t>
            </a:r>
            <a:r>
              <a:rPr lang="en-US" sz="1400" dirty="0"/>
              <a:t> and </a:t>
            </a:r>
            <a:r>
              <a:rPr lang="en-US" sz="1400" dirty="0" err="1"/>
              <a:t>aug</a:t>
            </a:r>
            <a:r>
              <a:rPr lang="en-US" sz="1400" dirty="0"/>
              <a:t> </a:t>
            </a:r>
          </a:p>
          <a:p>
            <a:pPr fontAlgn="base"/>
            <a:endParaRPr lang="en-US" sz="1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dirty="0"/>
              <a:t>Hawaii and Wyoming have the lowest disparity implicating consistent births given Feb/Aug are the highest/lowest months.</a:t>
            </a:r>
          </a:p>
        </p:txBody>
      </p:sp>
      <p:pic>
        <p:nvPicPr>
          <p:cNvPr id="5" name="Google Shape;278;p24">
            <a:extLst>
              <a:ext uri="{FF2B5EF4-FFF2-40B4-BE49-F238E27FC236}">
                <a16:creationId xmlns:a16="http://schemas.microsoft.com/office/drawing/2014/main" id="{B828BDB9-D20C-4808-ABF0-6CDCA17845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569" t="8214" r="9399"/>
          <a:stretch/>
        </p:blipFill>
        <p:spPr>
          <a:xfrm>
            <a:off x="713555" y="1048339"/>
            <a:ext cx="10522806" cy="47613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1;p24">
            <a:extLst>
              <a:ext uri="{FF2B5EF4-FFF2-40B4-BE49-F238E27FC236}">
                <a16:creationId xmlns:a16="http://schemas.microsoft.com/office/drawing/2014/main" id="{F077E515-62F5-4275-9406-8CDB3BB1523A}"/>
              </a:ext>
            </a:extLst>
          </p:cNvPr>
          <p:cNvSpPr txBox="1"/>
          <p:nvPr/>
        </p:nvSpPr>
        <p:spPr>
          <a:xfrm>
            <a:off x="4358154" y="1305118"/>
            <a:ext cx="1110366" cy="3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+38.8%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82;p24">
            <a:extLst>
              <a:ext uri="{FF2B5EF4-FFF2-40B4-BE49-F238E27FC236}">
                <a16:creationId xmlns:a16="http://schemas.microsoft.com/office/drawing/2014/main" id="{F3331ED8-834A-4403-813C-9F6C87A7A9F7}"/>
              </a:ext>
            </a:extLst>
          </p:cNvPr>
          <p:cNvSpPr txBox="1"/>
          <p:nvPr/>
        </p:nvSpPr>
        <p:spPr>
          <a:xfrm>
            <a:off x="9113119" y="1238006"/>
            <a:ext cx="1110366" cy="3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+22.9%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83;p24">
            <a:extLst>
              <a:ext uri="{FF2B5EF4-FFF2-40B4-BE49-F238E27FC236}">
                <a16:creationId xmlns:a16="http://schemas.microsoft.com/office/drawing/2014/main" id="{182E29C8-E581-4903-8627-D59758AEE4C2}"/>
              </a:ext>
            </a:extLst>
          </p:cNvPr>
          <p:cNvSpPr txBox="1"/>
          <p:nvPr/>
        </p:nvSpPr>
        <p:spPr>
          <a:xfrm>
            <a:off x="9895564" y="4782943"/>
            <a:ext cx="1110366" cy="3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+8.4%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84;p24">
            <a:extLst>
              <a:ext uri="{FF2B5EF4-FFF2-40B4-BE49-F238E27FC236}">
                <a16:creationId xmlns:a16="http://schemas.microsoft.com/office/drawing/2014/main" id="{9E44E72B-84AC-4713-8ACA-A5FDA5CF53BE}"/>
              </a:ext>
            </a:extLst>
          </p:cNvPr>
          <p:cNvSpPr txBox="1"/>
          <p:nvPr/>
        </p:nvSpPr>
        <p:spPr>
          <a:xfrm>
            <a:off x="3254423" y="4434677"/>
            <a:ext cx="1110366" cy="3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+12.9%</a:t>
            </a:r>
            <a:endParaRPr sz="1200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285;p24">
            <a:extLst>
              <a:ext uri="{FF2B5EF4-FFF2-40B4-BE49-F238E27FC236}">
                <a16:creationId xmlns:a16="http://schemas.microsoft.com/office/drawing/2014/main" id="{9F650BB9-592A-402D-94B3-E3D5886FD9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453" y="1371130"/>
            <a:ext cx="1650124" cy="1092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00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5AA80E5A-C0C7-4514-9D12-093EA124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299" y="3596051"/>
            <a:ext cx="5468072" cy="27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969D94F-02B6-46E5-8F3B-5FAF12D1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299" y="539567"/>
            <a:ext cx="5444756" cy="272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AC245D-AC95-4EF3-901C-E0DFA233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6470" y="625509"/>
            <a:ext cx="5444757" cy="272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B1F4E1F8-9BFC-41FB-8A80-24E78A1D0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6470" y="3584363"/>
            <a:ext cx="5468094" cy="27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A38C7-D9BC-4060-A09A-3122A91119E0}"/>
              </a:ext>
            </a:extLst>
          </p:cNvPr>
          <p:cNvCxnSpPr/>
          <p:nvPr/>
        </p:nvCxnSpPr>
        <p:spPr>
          <a:xfrm>
            <a:off x="7545507" y="1230604"/>
            <a:ext cx="1016631" cy="10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DA6EDB-CAFA-4AFC-91CC-A746853B81CC}"/>
              </a:ext>
            </a:extLst>
          </p:cNvPr>
          <p:cNvCxnSpPr/>
          <p:nvPr/>
        </p:nvCxnSpPr>
        <p:spPr>
          <a:xfrm>
            <a:off x="8059214" y="3746585"/>
            <a:ext cx="465720" cy="31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E3A9C-BBF9-48A4-8DBB-9AC360A63894}"/>
              </a:ext>
            </a:extLst>
          </p:cNvPr>
          <p:cNvSpPr/>
          <p:nvPr/>
        </p:nvSpPr>
        <p:spPr>
          <a:xfrm>
            <a:off x="8523042" y="1011560"/>
            <a:ext cx="363488" cy="51456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164CC-A36D-442A-B246-4BE583AD3CF4}"/>
              </a:ext>
            </a:extLst>
          </p:cNvPr>
          <p:cNvSpPr txBox="1"/>
          <p:nvPr/>
        </p:nvSpPr>
        <p:spPr>
          <a:xfrm>
            <a:off x="7086706" y="986219"/>
            <a:ext cx="613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946E6-3CC9-4F41-B956-1DCE54CB72A9}"/>
              </a:ext>
            </a:extLst>
          </p:cNvPr>
          <p:cNvSpPr txBox="1"/>
          <p:nvPr/>
        </p:nvSpPr>
        <p:spPr>
          <a:xfrm>
            <a:off x="7597382" y="3554708"/>
            <a:ext cx="59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17%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4B972-1D95-414F-91E4-CEA20F7C8CFD}"/>
              </a:ext>
            </a:extLst>
          </p:cNvPr>
          <p:cNvSpPr txBox="1"/>
          <p:nvPr/>
        </p:nvSpPr>
        <p:spPr>
          <a:xfrm>
            <a:off x="220055" y="85023"/>
            <a:ext cx="118137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Digging Deeper Into the Outliers Reveals Different Conclusions on Peak Months</a:t>
            </a:r>
            <a:endParaRPr lang="en-US" sz="24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8FE96-0434-4F8D-A95A-0386F607D2A3}"/>
              </a:ext>
            </a:extLst>
          </p:cNvPr>
          <p:cNvSpPr txBox="1"/>
          <p:nvPr/>
        </p:nvSpPr>
        <p:spPr>
          <a:xfrm>
            <a:off x="4443186" y="911960"/>
            <a:ext cx="148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Maine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36A63D-5396-4C7A-887A-3F6BD09F91DF}"/>
              </a:ext>
            </a:extLst>
          </p:cNvPr>
          <p:cNvSpPr txBox="1"/>
          <p:nvPr/>
        </p:nvSpPr>
        <p:spPr>
          <a:xfrm>
            <a:off x="4101299" y="3902771"/>
            <a:ext cx="136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Vermont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92946-1F2F-4910-96DD-480914C7D6B1}"/>
              </a:ext>
            </a:extLst>
          </p:cNvPr>
          <p:cNvSpPr txBox="1"/>
          <p:nvPr/>
        </p:nvSpPr>
        <p:spPr>
          <a:xfrm>
            <a:off x="9887942" y="963503"/>
            <a:ext cx="165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Wyoming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9A1E0-0EFC-463F-AB0D-B6B633FED239}"/>
              </a:ext>
            </a:extLst>
          </p:cNvPr>
          <p:cNvSpPr txBox="1"/>
          <p:nvPr/>
        </p:nvSpPr>
        <p:spPr>
          <a:xfrm>
            <a:off x="10442273" y="3810558"/>
            <a:ext cx="17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Hawaii</a:t>
            </a:r>
          </a:p>
        </p:txBody>
      </p:sp>
    </p:spTree>
    <p:extLst>
      <p:ext uri="{BB962C8B-B14F-4D97-AF65-F5344CB8AC3E}">
        <p14:creationId xmlns:p14="http://schemas.microsoft.com/office/powerpoint/2010/main" val="74179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0" name="Picture 46">
            <a:extLst>
              <a:ext uri="{FF2B5EF4-FFF2-40B4-BE49-F238E27FC236}">
                <a16:creationId xmlns:a16="http://schemas.microsoft.com/office/drawing/2014/main" id="{3F1F6485-0161-4AD6-904B-B71459F4B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t="6105" r="7695"/>
          <a:stretch/>
        </p:blipFill>
        <p:spPr bwMode="auto">
          <a:xfrm>
            <a:off x="1690598" y="1486189"/>
            <a:ext cx="9342587" cy="509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EBDA61-883C-429E-8065-0D115F71F82B}"/>
              </a:ext>
            </a:extLst>
          </p:cNvPr>
          <p:cNvSpPr txBox="1"/>
          <p:nvPr/>
        </p:nvSpPr>
        <p:spPr>
          <a:xfrm>
            <a:off x="3532651" y="6477000"/>
            <a:ext cx="6968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*Holiday Icon corresponds to the holiday of 8-9mos. prior </a:t>
            </a:r>
            <a:endParaRPr lang="en-US"/>
          </a:p>
          <a:p>
            <a:br>
              <a:rPr lang="en-US"/>
            </a:br>
            <a:endParaRPr lang="en-US" dirty="0"/>
          </a:p>
        </p:txBody>
      </p:sp>
      <p:pic>
        <p:nvPicPr>
          <p:cNvPr id="11288" name="Picture 24">
            <a:extLst>
              <a:ext uri="{FF2B5EF4-FFF2-40B4-BE49-F238E27FC236}">
                <a16:creationId xmlns:a16="http://schemas.microsoft.com/office/drawing/2014/main" id="{7831B496-65E9-42F6-BC5A-EC0C1DB3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8240" y="2413789"/>
            <a:ext cx="568188" cy="5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>
            <a:extLst>
              <a:ext uri="{FF2B5EF4-FFF2-40B4-BE49-F238E27FC236}">
                <a16:creationId xmlns:a16="http://schemas.microsoft.com/office/drawing/2014/main" id="{31B7565A-A434-4B38-9A83-2AFB6164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724" y="2426628"/>
            <a:ext cx="994386" cy="99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6" name="Picture 32">
            <a:extLst>
              <a:ext uri="{FF2B5EF4-FFF2-40B4-BE49-F238E27FC236}">
                <a16:creationId xmlns:a16="http://schemas.microsoft.com/office/drawing/2014/main" id="{CDA2B2BE-ADA7-45F4-8EAD-67C0F77C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23" y="2348681"/>
            <a:ext cx="475184" cy="4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0" name="Picture 36">
            <a:extLst>
              <a:ext uri="{FF2B5EF4-FFF2-40B4-BE49-F238E27FC236}">
                <a16:creationId xmlns:a16="http://schemas.microsoft.com/office/drawing/2014/main" id="{42E530D4-B32D-4EF4-BCD7-D96431A5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4851" y="2341365"/>
            <a:ext cx="542478" cy="63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4" name="Picture 40">
            <a:extLst>
              <a:ext uri="{FF2B5EF4-FFF2-40B4-BE49-F238E27FC236}">
                <a16:creationId xmlns:a16="http://schemas.microsoft.com/office/drawing/2014/main" id="{8BDF81C3-F4A9-45ED-92F4-0CCC1C5C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505" y="1828696"/>
            <a:ext cx="622054" cy="62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6" name="Picture 42">
            <a:extLst>
              <a:ext uri="{FF2B5EF4-FFF2-40B4-BE49-F238E27FC236}">
                <a16:creationId xmlns:a16="http://schemas.microsoft.com/office/drawing/2014/main" id="{DF6A8E03-5DC3-49CC-B80A-5748A0F7F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75" y="2366514"/>
            <a:ext cx="763665" cy="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8" name="Picture 44">
            <a:extLst>
              <a:ext uri="{FF2B5EF4-FFF2-40B4-BE49-F238E27FC236}">
                <a16:creationId xmlns:a16="http://schemas.microsoft.com/office/drawing/2014/main" id="{14F061FB-96A3-4EE5-BB51-7D44C37E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530" y="2540119"/>
            <a:ext cx="430459" cy="4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2">
            <a:extLst>
              <a:ext uri="{FF2B5EF4-FFF2-40B4-BE49-F238E27FC236}">
                <a16:creationId xmlns:a16="http://schemas.microsoft.com/office/drawing/2014/main" id="{B4FFCDD1-DEA6-47FE-A915-18A6B3B5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82" y="2510442"/>
            <a:ext cx="763665" cy="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01F26-9070-4B51-88EE-8CB8FE94C302}"/>
              </a:ext>
            </a:extLst>
          </p:cNvPr>
          <p:cNvSpPr txBox="1"/>
          <p:nvPr/>
        </p:nvSpPr>
        <p:spPr>
          <a:xfrm>
            <a:off x="3885440" y="532083"/>
            <a:ext cx="8306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Is Number of Live Births in the United States for 2018 Seasonal?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17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1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1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1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070C8-86F6-423B-9388-3BBF23CF7498}"/>
              </a:ext>
            </a:extLst>
          </p:cNvPr>
          <p:cNvSpPr txBox="1"/>
          <p:nvPr/>
        </p:nvSpPr>
        <p:spPr>
          <a:xfrm>
            <a:off x="698625" y="1173297"/>
            <a:ext cx="5081873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u="sng" cap="all" dirty="0">
                <a:latin typeface="+mj-lt"/>
                <a:ea typeface="+mj-ea"/>
                <a:cs typeface="+mj-cs"/>
              </a:rPr>
              <a:t>Findings Implications 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2500" cap="all" dirty="0">
                <a:latin typeface="+mj-lt"/>
                <a:ea typeface="+mj-ea"/>
                <a:cs typeface="+mj-cs"/>
              </a:rPr>
            </a:br>
            <a:endParaRPr lang="en-US" sz="25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047DB-F283-4EEE-AE59-6E7B5E5A29FB}"/>
              </a:ext>
            </a:extLst>
          </p:cNvPr>
          <p:cNvSpPr txBox="1"/>
          <p:nvPr/>
        </p:nvSpPr>
        <p:spPr>
          <a:xfrm>
            <a:off x="685800" y="2194560"/>
            <a:ext cx="508187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Big events such as the Superbowl, major hurricanes,  the solar eclipse, etc. don’t seem to have much of an effect on birthrates </a:t>
            </a:r>
          </a:p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With August having the most live births across the US, and February having the least, we can determine that people are generally “</a:t>
            </a:r>
            <a:r>
              <a:rPr lang="en-US" i="1" dirty="0"/>
              <a:t>busier</a:t>
            </a:r>
            <a:r>
              <a:rPr lang="en-US" dirty="0"/>
              <a:t>” during the colder months of the year and that December is the “</a:t>
            </a:r>
            <a:r>
              <a:rPr lang="en-US" i="1" dirty="0"/>
              <a:t>busiest</a:t>
            </a:r>
            <a:r>
              <a:rPr lang="en-US" dirty="0"/>
              <a:t>” month for many people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A2F97547-1645-4215-9C68-532BA8BD0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3" r="27818" b="-4"/>
          <a:stretch/>
        </p:blipFill>
        <p:spPr bwMode="auto">
          <a:xfrm>
            <a:off x="6411503" y="1375866"/>
            <a:ext cx="2466491" cy="2683228"/>
          </a:xfrm>
          <a:custGeom>
            <a:avLst/>
            <a:gdLst>
              <a:gd name="connsiteX0" fmla="*/ 618429 w 2989398"/>
              <a:gd name="connsiteY0" fmla="*/ 0 h 2740475"/>
              <a:gd name="connsiteX1" fmla="*/ 2989398 w 2989398"/>
              <a:gd name="connsiteY1" fmla="*/ 0 h 2740475"/>
              <a:gd name="connsiteX2" fmla="*/ 2989398 w 2989398"/>
              <a:gd name="connsiteY2" fmla="*/ 151959 h 2740475"/>
              <a:gd name="connsiteX3" fmla="*/ 2989398 w 2989398"/>
              <a:gd name="connsiteY3" fmla="*/ 1370238 h 2740475"/>
              <a:gd name="connsiteX4" fmla="*/ 2989398 w 2989398"/>
              <a:gd name="connsiteY4" fmla="*/ 2740475 h 2740475"/>
              <a:gd name="connsiteX5" fmla="*/ 0 w 2989398"/>
              <a:gd name="connsiteY5" fmla="*/ 2740475 h 2740475"/>
              <a:gd name="connsiteX6" fmla="*/ 0 w 2989398"/>
              <a:gd name="connsiteY6" fmla="*/ 151949 h 2740475"/>
              <a:gd name="connsiteX7" fmla="*/ 11940 w 2989398"/>
              <a:gd name="connsiteY7" fmla="*/ 92810 h 2740475"/>
              <a:gd name="connsiteX8" fmla="*/ 92808 w 2989398"/>
              <a:gd name="connsiteY8" fmla="*/ 11942 h 2740475"/>
              <a:gd name="connsiteX9" fmla="*/ 151947 w 2989398"/>
              <a:gd name="connsiteY9" fmla="*/ 2 h 2740475"/>
              <a:gd name="connsiteX10" fmla="*/ 618429 w 2989398"/>
              <a:gd name="connsiteY10" fmla="*/ 2 h 274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9398" h="2740475">
                <a:moveTo>
                  <a:pt x="618429" y="0"/>
                </a:moveTo>
                <a:lnTo>
                  <a:pt x="2989398" y="0"/>
                </a:lnTo>
                <a:lnTo>
                  <a:pt x="2989398" y="151959"/>
                </a:lnTo>
                <a:lnTo>
                  <a:pt x="2989398" y="1370238"/>
                </a:lnTo>
                <a:lnTo>
                  <a:pt x="2989398" y="2740475"/>
                </a:lnTo>
                <a:lnTo>
                  <a:pt x="0" y="2740475"/>
                </a:lnTo>
                <a:lnTo>
                  <a:pt x="0" y="151949"/>
                </a:lnTo>
                <a:lnTo>
                  <a:pt x="11940" y="92810"/>
                </a:lnTo>
                <a:cubicBezTo>
                  <a:pt x="27319" y="56449"/>
                  <a:pt x="56447" y="27321"/>
                  <a:pt x="92808" y="11942"/>
                </a:cubicBezTo>
                <a:lnTo>
                  <a:pt x="151947" y="2"/>
                </a:lnTo>
                <a:lnTo>
                  <a:pt x="618429" y="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E2C9ACFC-5D66-4B62-9ED6-9E39C57B6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6913" b="-3"/>
          <a:stretch/>
        </p:blipFill>
        <p:spPr bwMode="auto">
          <a:xfrm>
            <a:off x="9026854" y="1367981"/>
            <a:ext cx="2047851" cy="1551917"/>
          </a:xfrm>
          <a:custGeom>
            <a:avLst/>
            <a:gdLst>
              <a:gd name="connsiteX0" fmla="*/ 0 w 2047851"/>
              <a:gd name="connsiteY0" fmla="*/ 0 h 1551917"/>
              <a:gd name="connsiteX1" fmla="*/ 96279 w 2047851"/>
              <a:gd name="connsiteY1" fmla="*/ 0 h 1551917"/>
              <a:gd name="connsiteX2" fmla="*/ 1306797 w 2047851"/>
              <a:gd name="connsiteY2" fmla="*/ 0 h 1551917"/>
              <a:gd name="connsiteX3" fmla="*/ 1951573 w 2047851"/>
              <a:gd name="connsiteY3" fmla="*/ 0 h 1551917"/>
              <a:gd name="connsiteX4" fmla="*/ 2047851 w 2047851"/>
              <a:gd name="connsiteY4" fmla="*/ 114253 h 1551917"/>
              <a:gd name="connsiteX5" fmla="*/ 2047851 w 2047851"/>
              <a:gd name="connsiteY5" fmla="*/ 1551917 h 1551917"/>
              <a:gd name="connsiteX6" fmla="*/ 1306797 w 2047851"/>
              <a:gd name="connsiteY6" fmla="*/ 1551917 h 1551917"/>
              <a:gd name="connsiteX7" fmla="*/ 0 w 2047851"/>
              <a:gd name="connsiteY7" fmla="*/ 1551917 h 1551917"/>
              <a:gd name="connsiteX8" fmla="*/ 0 w 2047851"/>
              <a:gd name="connsiteY8" fmla="*/ 114253 h 155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7851" h="1551917">
                <a:moveTo>
                  <a:pt x="0" y="0"/>
                </a:moveTo>
                <a:lnTo>
                  <a:pt x="96279" y="0"/>
                </a:lnTo>
                <a:lnTo>
                  <a:pt x="1306797" y="0"/>
                </a:lnTo>
                <a:lnTo>
                  <a:pt x="1951573" y="0"/>
                </a:lnTo>
                <a:cubicBezTo>
                  <a:pt x="2004746" y="0"/>
                  <a:pt x="2047851" y="51153"/>
                  <a:pt x="2047851" y="114253"/>
                </a:cubicBezTo>
                <a:lnTo>
                  <a:pt x="2047851" y="1551917"/>
                </a:lnTo>
                <a:lnTo>
                  <a:pt x="1306797" y="1551917"/>
                </a:lnTo>
                <a:lnTo>
                  <a:pt x="0" y="1551917"/>
                </a:lnTo>
                <a:lnTo>
                  <a:pt x="0" y="11425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083E6AFC-99DB-425C-ACC0-5C7323785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r="14361" b="5"/>
          <a:stretch/>
        </p:blipFill>
        <p:spPr bwMode="auto">
          <a:xfrm>
            <a:off x="6411503" y="4206623"/>
            <a:ext cx="2466491" cy="1687869"/>
          </a:xfrm>
          <a:custGeom>
            <a:avLst/>
            <a:gdLst>
              <a:gd name="connsiteX0" fmla="*/ 0 w 2466491"/>
              <a:gd name="connsiteY0" fmla="*/ 0 h 1687869"/>
              <a:gd name="connsiteX1" fmla="*/ 2466491 w 2466491"/>
              <a:gd name="connsiteY1" fmla="*/ 0 h 1687869"/>
              <a:gd name="connsiteX2" fmla="*/ 2466491 w 2466491"/>
              <a:gd name="connsiteY2" fmla="*/ 1687869 h 1687869"/>
              <a:gd name="connsiteX3" fmla="*/ 108845 w 2466491"/>
              <a:gd name="connsiteY3" fmla="*/ 1687869 h 1687869"/>
              <a:gd name="connsiteX4" fmla="*/ 8550 w 2466491"/>
              <a:gd name="connsiteY4" fmla="*/ 1624643 h 1687869"/>
              <a:gd name="connsiteX5" fmla="*/ 0 w 2466491"/>
              <a:gd name="connsiteY5" fmla="*/ 1584362 h 168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491" h="1687869">
                <a:moveTo>
                  <a:pt x="0" y="0"/>
                </a:moveTo>
                <a:lnTo>
                  <a:pt x="2466491" y="0"/>
                </a:lnTo>
                <a:lnTo>
                  <a:pt x="2466491" y="1687869"/>
                </a:lnTo>
                <a:lnTo>
                  <a:pt x="108845" y="1687869"/>
                </a:lnTo>
                <a:cubicBezTo>
                  <a:pt x="63759" y="1687869"/>
                  <a:pt x="25075" y="1661798"/>
                  <a:pt x="8550" y="1624643"/>
                </a:cubicBezTo>
                <a:lnTo>
                  <a:pt x="0" y="15843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5B383F5-D765-4C9A-A581-A061CC851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9" r="40429" b="1"/>
          <a:stretch/>
        </p:blipFill>
        <p:spPr bwMode="auto">
          <a:xfrm>
            <a:off x="9028587" y="3061713"/>
            <a:ext cx="2053329" cy="2832779"/>
          </a:xfrm>
          <a:custGeom>
            <a:avLst/>
            <a:gdLst>
              <a:gd name="connsiteX0" fmla="*/ 6640 w 2488644"/>
              <a:gd name="connsiteY0" fmla="*/ 0 h 2893217"/>
              <a:gd name="connsiteX1" fmla="*/ 2488644 w 2488644"/>
              <a:gd name="connsiteY1" fmla="*/ 0 h 2893217"/>
              <a:gd name="connsiteX2" fmla="*/ 2488644 w 2488644"/>
              <a:gd name="connsiteY2" fmla="*/ 1478584 h 2893217"/>
              <a:gd name="connsiteX3" fmla="*/ 2488644 w 2488644"/>
              <a:gd name="connsiteY3" fmla="*/ 1829101 h 2893217"/>
              <a:gd name="connsiteX4" fmla="*/ 2488644 w 2488644"/>
              <a:gd name="connsiteY4" fmla="*/ 2727776 h 2893217"/>
              <a:gd name="connsiteX5" fmla="*/ 2323203 w 2488644"/>
              <a:gd name="connsiteY5" fmla="*/ 2893217 h 2893217"/>
              <a:gd name="connsiteX6" fmla="*/ 896176 w 2488644"/>
              <a:gd name="connsiteY6" fmla="*/ 2893217 h 2893217"/>
              <a:gd name="connsiteX7" fmla="*/ 172081 w 2488644"/>
              <a:gd name="connsiteY7" fmla="*/ 2893217 h 2893217"/>
              <a:gd name="connsiteX8" fmla="*/ 0 w 2488644"/>
              <a:gd name="connsiteY8" fmla="*/ 2893217 h 2893217"/>
              <a:gd name="connsiteX9" fmla="*/ 0 w 2488644"/>
              <a:gd name="connsiteY9" fmla="*/ 140978 h 2893217"/>
              <a:gd name="connsiteX10" fmla="*/ 6640 w 2488644"/>
              <a:gd name="connsiteY10" fmla="*/ 140978 h 289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8644" h="2893217">
                <a:moveTo>
                  <a:pt x="6640" y="0"/>
                </a:moveTo>
                <a:lnTo>
                  <a:pt x="2488644" y="0"/>
                </a:lnTo>
                <a:lnTo>
                  <a:pt x="2488644" y="1478584"/>
                </a:lnTo>
                <a:lnTo>
                  <a:pt x="2488644" y="1829101"/>
                </a:lnTo>
                <a:lnTo>
                  <a:pt x="2488644" y="2727776"/>
                </a:lnTo>
                <a:cubicBezTo>
                  <a:pt x="2488644" y="2819147"/>
                  <a:pt x="2414574" y="2893217"/>
                  <a:pt x="2323203" y="2893217"/>
                </a:cubicBezTo>
                <a:lnTo>
                  <a:pt x="896176" y="2893217"/>
                </a:lnTo>
                <a:lnTo>
                  <a:pt x="172081" y="2893217"/>
                </a:lnTo>
                <a:lnTo>
                  <a:pt x="0" y="2893217"/>
                </a:lnTo>
                <a:lnTo>
                  <a:pt x="0" y="140978"/>
                </a:lnTo>
                <a:lnTo>
                  <a:pt x="6640" y="1409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8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aby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82CBD-628D-4FF1-B160-46124E8981DB}"/>
              </a:ext>
            </a:extLst>
          </p:cNvPr>
          <p:cNvSpPr txBox="1"/>
          <p:nvPr/>
        </p:nvSpPr>
        <p:spPr>
          <a:xfrm>
            <a:off x="3779996" y="543792"/>
            <a:ext cx="783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Interesting Questions to Answer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A6CE4-B5AE-4CBF-98F2-33CC6AA63F58}"/>
              </a:ext>
            </a:extLst>
          </p:cNvPr>
          <p:cNvSpPr txBox="1"/>
          <p:nvPr/>
        </p:nvSpPr>
        <p:spPr>
          <a:xfrm>
            <a:off x="675859" y="1777684"/>
            <a:ext cx="9825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Sitka Small" panose="02000505000000020004" pitchFamily="2" charset="0"/>
              </a:rPr>
              <a:t>Are Birth rates correlated to a Holiday?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000" b="1" dirty="0">
              <a:latin typeface="Sitka Small" panose="02000505000000020004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Sitka Small" panose="02000505000000020004" pitchFamily="2" charset="0"/>
              </a:rPr>
              <a:t>What month has the highest/lowest number of live births?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000" b="1" dirty="0">
              <a:latin typeface="Sitka Small" panose="02000505000000020004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Sitka Small" panose="02000505000000020004" pitchFamily="2" charset="0"/>
              </a:rPr>
              <a:t>What state has the highest/lowest birth rate?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000" b="1" dirty="0">
              <a:latin typeface="Sitka Small" panose="02000505000000020004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Sitka Small" panose="02000505000000020004" pitchFamily="2" charset="0"/>
              </a:rPr>
              <a:t>Do Major Events impact Number of Live Births ?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BD0F75-E7C8-4961-8874-C37E9CC9B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5" b="89655" l="5769" r="93308">
                        <a14:foregroundMark x1="85615" y1="24588" x2="85615" y2="24588"/>
                        <a14:foregroundMark x1="85154" y1="27136" x2="70769" y2="69415"/>
                        <a14:foregroundMark x1="79615" y1="68066" x2="93308" y2="57421"/>
                        <a14:foregroundMark x1="93308" y1="57421" x2="93308" y2="57421"/>
                        <a14:foregroundMark x1="47000" y1="45577" x2="51077" y2="70615"/>
                        <a14:foregroundMark x1="38385" y1="37781" x2="45077" y2="33733"/>
                        <a14:foregroundMark x1="8385" y1="49625" x2="28308" y2="68066"/>
                        <a14:foregroundMark x1="6692" y1="40330" x2="5769" y2="71964"/>
                        <a14:backgroundMark x1="85869" y1="27953" x2="95231" y2="22939"/>
                        <a14:backgroundMark x1="75077" y1="33733" x2="80822" y2="30656"/>
                        <a14:backgroundMark x1="85608" y1="67017" x2="78538" y2="99400"/>
                        <a14:backgroundMark x1="95231" y1="22939" x2="87506" y2="58322"/>
                        <a14:backgroundMark x1="78538" y1="99400" x2="76404" y2="62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0609" y="1433558"/>
            <a:ext cx="2368164" cy="430623"/>
          </a:xfrm>
          <a:prstGeom prst="rect">
            <a:avLst/>
          </a:prstGeom>
        </p:spPr>
      </p:pic>
      <p:pic>
        <p:nvPicPr>
          <p:cNvPr id="6" name="ho-ho-ho">
            <a:hlinkClick r:id="" action="ppaction://media"/>
            <a:extLst>
              <a:ext uri="{FF2B5EF4-FFF2-40B4-BE49-F238E27FC236}">
                <a16:creationId xmlns:a16="http://schemas.microsoft.com/office/drawing/2014/main" id="{B632FA7A-CC73-4A9D-90FF-A0852D99B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46835" y="0"/>
            <a:ext cx="304800" cy="3048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2569BD2-4533-4ED7-B93A-A5ED71B360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77" b="91966" l="5889" r="93457">
                        <a14:foregroundMark x1="90294" y1="29915" x2="93457" y2="13504"/>
                        <a14:foregroundMark x1="26499" y1="16068" x2="26499" y2="16068"/>
                        <a14:foregroundMark x1="13195" y1="9060" x2="13195" y2="9060"/>
                        <a14:foregroundMark x1="13086" y1="26154" x2="13086" y2="26154"/>
                        <a14:foregroundMark x1="8833" y1="35214" x2="9706" y2="43419"/>
                        <a14:foregroundMark x1="5889" y1="30940" x2="8833" y2="29915"/>
                        <a14:foregroundMark x1="12541" y1="3077" x2="12541" y2="3077"/>
                        <a14:foregroundMark x1="35333" y1="91966" x2="35333" y2="91966"/>
                        <a14:foregroundMark x1="31843" y1="88718" x2="31843" y2="88718"/>
                        <a14:foregroundMark x1="25082" y1="84786" x2="25082" y2="84786"/>
                        <a14:foregroundMark x1="28571" y1="85470" x2="28571" y2="85470"/>
                        <a14:foregroundMark x1="28790" y1="85812" x2="28790" y2="85812"/>
                        <a14:foregroundMark x1="11668" y1="79658" x2="11668" y2="796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629" y="4282082"/>
            <a:ext cx="3707993" cy="2365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75B15-676C-4CC1-BA71-3A6E8FD511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8624" y="5019760"/>
            <a:ext cx="354022" cy="267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F4366-003F-412F-ACB8-A0B9FA9ECE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0299" y="5861247"/>
            <a:ext cx="377661" cy="2857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045403-42C0-4D8C-93E8-E2CBC4CED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451" y="5545298"/>
            <a:ext cx="354023" cy="2679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5117D3-5940-4428-A334-E3B344C4BA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0299" y="4802028"/>
            <a:ext cx="287717" cy="2177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6F0182-8BE7-4BE5-935B-4B5926C09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3554" y="5771393"/>
            <a:ext cx="311015" cy="23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B74BA-7666-4BC4-A47D-C94485580B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0769" y="5153714"/>
            <a:ext cx="274997" cy="208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560CC7-1F29-4C45-8978-D0B1E7D943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0372" y="5294090"/>
            <a:ext cx="297513" cy="2251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8A32DA-FB12-4EFC-BFE1-90BAAAC41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4683" y="4478487"/>
            <a:ext cx="307131" cy="2324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380705-0308-454B-96A2-3C27A84DD6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8699" y="6147044"/>
            <a:ext cx="266936" cy="202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933359-646C-4D91-B927-02BB99D2D1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1220" y="5014341"/>
            <a:ext cx="307131" cy="232423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ABA68B7-7994-438A-A159-8E562BF3FE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5732" y1="45942" x2="25000" y2="21311"/>
                        <a14:foregroundMark x1="37777" y1="42892" x2="32500" y2="22131"/>
                        <a14:foregroundMark x1="36163" y1="58945" x2="15625" y2="58197"/>
                        <a14:foregroundMark x1="26250" y1="66393" x2="36254" y2="61683"/>
                        <a14:foregroundMark x1="40625" y1="52459" x2="71250" y2="491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5818" y="4710910"/>
            <a:ext cx="121920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o-ho-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9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4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65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5EF1D-3D56-49E2-B3D9-A734BE502651}"/>
              </a:ext>
            </a:extLst>
          </p:cNvPr>
          <p:cNvSpPr txBox="1"/>
          <p:nvPr/>
        </p:nvSpPr>
        <p:spPr>
          <a:xfrm>
            <a:off x="3686988" y="545232"/>
            <a:ext cx="527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Data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45313-A489-4301-98E1-DAC7F01F9FDB}"/>
              </a:ext>
            </a:extLst>
          </p:cNvPr>
          <p:cNvSpPr txBox="1"/>
          <p:nvPr/>
        </p:nvSpPr>
        <p:spPr>
          <a:xfrm>
            <a:off x="641784" y="1442684"/>
            <a:ext cx="6845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Census data to show the population of each state: </a:t>
            </a:r>
            <a:r>
              <a:rPr lang="en-US" u="sng" dirty="0">
                <a:hlinkClick r:id="rId3"/>
              </a:rPr>
              <a:t>2019 National and State Population Estimates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 CDC Data to show number of live births:   </a:t>
            </a:r>
            <a:r>
              <a:rPr lang="en-US" u="sng" dirty="0">
                <a:hlinkClick r:id="rId4"/>
              </a:rPr>
              <a:t>State and National Provisional Counts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21918-2AF8-4BA9-9EB7-D8541983DD24}"/>
              </a:ext>
            </a:extLst>
          </p:cNvPr>
          <p:cNvSpPr txBox="1"/>
          <p:nvPr/>
        </p:nvSpPr>
        <p:spPr>
          <a:xfrm>
            <a:off x="806489" y="2832579"/>
            <a:ext cx="7553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Limitations to Consider: </a:t>
            </a:r>
            <a:endParaRPr 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Stillborn births</a:t>
            </a:r>
          </a:p>
          <a:p>
            <a:pPr marL="342900" indent="-342900" fontAlgn="base">
              <a:buFont typeface="+mj-lt"/>
              <a:buAutoNum type="arabicPeriod"/>
            </a:pPr>
            <a:endParaRPr 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Preemie births  - all live births treated as full term </a:t>
            </a:r>
          </a:p>
          <a:p>
            <a:pPr marL="342900" indent="-342900" fontAlgn="base">
              <a:buFont typeface="+mj-lt"/>
              <a:buAutoNum type="arabicPeriod"/>
            </a:pPr>
            <a:endParaRPr 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MTB moving from one state to another within their pregnancy </a:t>
            </a:r>
          </a:p>
          <a:p>
            <a:pPr marL="342900" indent="-342900" fontAlgn="base">
              <a:buFont typeface="+mj-lt"/>
              <a:buAutoNum type="arabicPeriod"/>
            </a:pPr>
            <a:endParaRPr 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Only had one year’s data available of usable data to evaluate</a:t>
            </a:r>
          </a:p>
          <a:p>
            <a:pPr fontAlgn="base"/>
            <a:r>
              <a:rPr lang="en-US" dirty="0"/>
              <a:t> more accurate trends</a:t>
            </a:r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5EA6EE-26A4-4B1F-80CC-759B889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7" y="3169391"/>
            <a:ext cx="2822713" cy="20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804ED00-3F66-4C55-86E0-6C20ED8B8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42" y="663363"/>
            <a:ext cx="2972528" cy="15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1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n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B2603AD-8701-4FBD-80AF-BD6AF5437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2457154"/>
              </p:ext>
            </p:extLst>
          </p:nvPr>
        </p:nvGraphicFramePr>
        <p:xfrm>
          <a:off x="1879852" y="12296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icture containing air, flying, looking, blue&#10;&#10;Description automatically generated">
            <a:extLst>
              <a:ext uri="{FF2B5EF4-FFF2-40B4-BE49-F238E27FC236}">
                <a16:creationId xmlns:a16="http://schemas.microsoft.com/office/drawing/2014/main" id="{BAA18FD3-CC0A-4B5A-9D86-01679F1D1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5044" y="5735084"/>
            <a:ext cx="829381" cy="381239"/>
          </a:xfrm>
          <a:prstGeom prst="rect">
            <a:avLst/>
          </a:prstGeom>
        </p:spPr>
      </p:pic>
      <p:pic>
        <p:nvPicPr>
          <p:cNvPr id="9" name="Picture 8" descr="A herd of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15FB1844-1D02-4C01-8331-6E6D88EB8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395" y="4715199"/>
            <a:ext cx="771172" cy="487933"/>
          </a:xfrm>
          <a:prstGeom prst="rect">
            <a:avLst/>
          </a:prstGeom>
        </p:spPr>
      </p:pic>
      <p:pic>
        <p:nvPicPr>
          <p:cNvPr id="11" name="Picture 10" descr="A picture containing person, indoor, man, kitchen&#10;&#10;Description automatically generated">
            <a:extLst>
              <a:ext uri="{FF2B5EF4-FFF2-40B4-BE49-F238E27FC236}">
                <a16:creationId xmlns:a16="http://schemas.microsoft.com/office/drawing/2014/main" id="{636F319A-270A-417F-B2D9-EDA05DD66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3526" y="3692984"/>
            <a:ext cx="731901" cy="487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3331BA-73AF-4802-BB7A-E5E2C50069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5395" y="2726213"/>
            <a:ext cx="793197" cy="41448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5FFC8C0-04A0-4FEA-BD4D-13AB1238C0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9175" y="1259696"/>
            <a:ext cx="1141805" cy="11418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4270D8-F37D-4A8F-96CF-AAE31F116868}"/>
              </a:ext>
            </a:extLst>
          </p:cNvPr>
          <p:cNvSpPr txBox="1"/>
          <p:nvPr/>
        </p:nvSpPr>
        <p:spPr>
          <a:xfrm>
            <a:off x="5561901" y="2097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/>
              <a:t>Thought Process…</a:t>
            </a:r>
          </a:p>
        </p:txBody>
      </p:sp>
    </p:spTree>
    <p:extLst>
      <p:ext uri="{BB962C8B-B14F-4D97-AF65-F5344CB8AC3E}">
        <p14:creationId xmlns:p14="http://schemas.microsoft.com/office/powerpoint/2010/main" val="48694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B7349B-2B02-4AA3-9B83-56653C6AE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96B7349B-2B02-4AA3-9B83-56653C6AE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96B7349B-2B02-4AA3-9B83-56653C6AE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96B7349B-2B02-4AA3-9B83-56653C6AE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96B7349B-2B02-4AA3-9B83-56653C6AE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FB651F-1D0D-4FF9-A9C5-F6AA48F6A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33FB651F-1D0D-4FF9-A9C5-F6AA48F6A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33FB651F-1D0D-4FF9-A9C5-F6AA48F6A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33FB651F-1D0D-4FF9-A9C5-F6AA48F6A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graphicEl>
                                              <a:dgm id="{33FB651F-1D0D-4FF9-A9C5-F6AA48F6A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77E8C7-45F6-43C2-97CB-7440EC245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877E8C7-45F6-43C2-97CB-7440EC245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2877E8C7-45F6-43C2-97CB-7440EC245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2877E8C7-45F6-43C2-97CB-7440EC245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2877E8C7-45F6-43C2-97CB-7440EC245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6EFFA3-B1BE-4A19-A7EF-19D59825D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AB6EFFA3-B1BE-4A19-A7EF-19D59825D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AB6EFFA3-B1BE-4A19-A7EF-19D59825D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AB6EFFA3-B1BE-4A19-A7EF-19D59825D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AB6EFFA3-B1BE-4A19-A7EF-19D59825D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171D9E-9E83-4543-8FFC-3E291E69E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BF171D9E-9E83-4543-8FFC-3E291E69E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graphicEl>
                                              <a:dgm id="{BF171D9E-9E83-4543-8FFC-3E291E69E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BF171D9E-9E83-4543-8FFC-3E291E69E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BF171D9E-9E83-4543-8FFC-3E291E69E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7350B4-A7F7-4C58-9EEC-20FBFA9FA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C97350B4-A7F7-4C58-9EEC-20FBFA9FA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C97350B4-A7F7-4C58-9EEC-20FBFA9FA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C97350B4-A7F7-4C58-9EEC-20FBFA9FA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graphicEl>
                                              <a:dgm id="{C97350B4-A7F7-4C58-9EEC-20FBFA9FA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F01EE5-FFEC-4DCB-AC80-4FC8829C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1DF01EE5-FFEC-4DCB-AC80-4FC8829C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1DF01EE5-FFEC-4DCB-AC80-4FC8829C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1DF01EE5-FFEC-4DCB-AC80-4FC8829C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graphicEl>
                                              <a:dgm id="{1DF01EE5-FFEC-4DCB-AC80-4FC8829CB9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E7B82F-51BA-4B35-B5E5-A74C91F3C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graphicEl>
                                              <a:dgm id="{31E7B82F-51BA-4B35-B5E5-A74C91F3C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graphicEl>
                                              <a:dgm id="{31E7B82F-51BA-4B35-B5E5-A74C91F3C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graphicEl>
                                              <a:dgm id="{31E7B82F-51BA-4B35-B5E5-A74C91F3C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31E7B82F-51BA-4B35-B5E5-A74C91F3C8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189981-A772-4A3E-822E-5C9EFF2B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graphicEl>
                                              <a:dgm id="{E2189981-A772-4A3E-822E-5C9EFF2B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graphicEl>
                                              <a:dgm id="{E2189981-A772-4A3E-822E-5C9EFF2B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graphicEl>
                                              <a:dgm id="{E2189981-A772-4A3E-822E-5C9EFF2B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graphicEl>
                                              <a:dgm id="{E2189981-A772-4A3E-822E-5C9EFF2B8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F6BEDD-3D92-4FBF-8F2D-0617BF3C7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1CF6BEDD-3D92-4FBF-8F2D-0617BF3C7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1CF6BEDD-3D92-4FBF-8F2D-0617BF3C7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graphicEl>
                                              <a:dgm id="{1CF6BEDD-3D92-4FBF-8F2D-0617BF3C7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graphicEl>
                                              <a:dgm id="{1CF6BEDD-3D92-4FBF-8F2D-0617BF3C76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DABE18-A549-40C7-A997-525445269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graphicEl>
                                              <a:dgm id="{EBDABE18-A549-40C7-A997-525445269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graphicEl>
                                              <a:dgm id="{EBDABE18-A549-40C7-A997-525445269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graphicEl>
                                              <a:dgm id="{EBDABE18-A549-40C7-A997-525445269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>
                                            <p:graphicEl>
                                              <a:dgm id="{EBDABE18-A549-40C7-A997-525445269D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99DF0A-053F-4439-878E-089761E3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85" y="3179234"/>
            <a:ext cx="44958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81624-215A-43F0-A4AE-7FEE947630B9}"/>
              </a:ext>
            </a:extLst>
          </p:cNvPr>
          <p:cNvSpPr txBox="1"/>
          <p:nvPr/>
        </p:nvSpPr>
        <p:spPr>
          <a:xfrm>
            <a:off x="4049485" y="377252"/>
            <a:ext cx="5242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Cleaning the Data</a:t>
            </a:r>
          </a:p>
          <a:p>
            <a:br>
              <a:rPr lang="en-US" sz="4000" dirty="0"/>
            </a:b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2FC3B-9BE8-4960-BFF6-49EAD8B9041E}"/>
              </a:ext>
            </a:extLst>
          </p:cNvPr>
          <p:cNvSpPr txBox="1"/>
          <p:nvPr/>
        </p:nvSpPr>
        <p:spPr>
          <a:xfrm>
            <a:off x="74542" y="1346748"/>
            <a:ext cx="119345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Imported both csv files downloaded from the aforementioned websites.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fontAlgn="base"/>
            <a:br>
              <a:rPr lang="en-US" dirty="0"/>
            </a:br>
            <a:endParaRPr lang="en-US" dirty="0"/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Dropped unwanted rows in the csv files and filtered the data by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number of live births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the year 2018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period is by month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Switched the case on the state column to .upper() to enable merging the two CSVs; census and number of live births.</a:t>
            </a:r>
          </a:p>
          <a:p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F8036676-AA02-42A9-B654-0A5092B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71" y="1695376"/>
            <a:ext cx="111347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68D26D22-FBD2-46DC-B07F-3632051A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71" y="5016120"/>
            <a:ext cx="67532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6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B4B5D5-0EBA-4DB6-9420-F5B7C5E34EA5}"/>
              </a:ext>
            </a:extLst>
          </p:cNvPr>
          <p:cNvSpPr txBox="1"/>
          <p:nvPr/>
        </p:nvSpPr>
        <p:spPr>
          <a:xfrm>
            <a:off x="5460213" y="180246"/>
            <a:ext cx="49468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Cleaning the Data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522115-6D1E-41A9-8A58-45FD45FA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250" y="1547961"/>
            <a:ext cx="55816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2371257-A168-4CD9-98F7-EC21503E9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71" y="4584220"/>
            <a:ext cx="53721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364957E-3331-444B-A0CD-08882E62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71" y="5685155"/>
            <a:ext cx="597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0B2B46-2A37-440C-A1F6-7CA66A12F626}"/>
              </a:ext>
            </a:extLst>
          </p:cNvPr>
          <p:cNvSpPr txBox="1"/>
          <p:nvPr/>
        </p:nvSpPr>
        <p:spPr>
          <a:xfrm>
            <a:off x="1639006" y="1121581"/>
            <a:ext cx="9172398" cy="397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Merged the census data and birth data on the state column.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commas from 2017 column in the merged data then changed the type from string to integer.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1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557657-4DED-40C3-8C4C-06A8E6988AD4}"/>
              </a:ext>
            </a:extLst>
          </p:cNvPr>
          <p:cNvSpPr txBox="1"/>
          <p:nvPr/>
        </p:nvSpPr>
        <p:spPr>
          <a:xfrm>
            <a:off x="654341" y="541116"/>
            <a:ext cx="11266415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Visualizing the Birth Rate Comparison by State</a:t>
            </a:r>
          </a:p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4" name="Google Shape;220;p19">
            <a:extLst>
              <a:ext uri="{FF2B5EF4-FFF2-40B4-BE49-F238E27FC236}">
                <a16:creationId xmlns:a16="http://schemas.microsoft.com/office/drawing/2014/main" id="{C842E260-1B72-4217-BB16-C4C33CC2A9B3}"/>
              </a:ext>
            </a:extLst>
          </p:cNvPr>
          <p:cNvSpPr txBox="1">
            <a:spLocks/>
          </p:cNvSpPr>
          <p:nvPr/>
        </p:nvSpPr>
        <p:spPr>
          <a:xfrm>
            <a:off x="1096059" y="5698303"/>
            <a:ext cx="10007600" cy="1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xx </a:t>
            </a:r>
          </a:p>
        </p:txBody>
      </p:sp>
      <p:pic>
        <p:nvPicPr>
          <p:cNvPr id="5" name="Google Shape;221;p19">
            <a:extLst>
              <a:ext uri="{FF2B5EF4-FFF2-40B4-BE49-F238E27FC236}">
                <a16:creationId xmlns:a16="http://schemas.microsoft.com/office/drawing/2014/main" id="{F29CCD2F-A1AC-4206-94DC-E73C24961F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960" t="8147" r="8606"/>
          <a:stretch/>
        </p:blipFill>
        <p:spPr>
          <a:xfrm>
            <a:off x="767959" y="1319803"/>
            <a:ext cx="10527533" cy="529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222;p19">
            <a:extLst>
              <a:ext uri="{FF2B5EF4-FFF2-40B4-BE49-F238E27FC236}">
                <a16:creationId xmlns:a16="http://schemas.microsoft.com/office/drawing/2014/main" id="{BFA2FE5C-A587-4897-A550-C1E0A000365B}"/>
              </a:ext>
            </a:extLst>
          </p:cNvPr>
          <p:cNvCxnSpPr/>
          <p:nvPr/>
        </p:nvCxnSpPr>
        <p:spPr>
          <a:xfrm>
            <a:off x="8367259" y="2490703"/>
            <a:ext cx="19600" cy="16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23;p19">
            <a:extLst>
              <a:ext uri="{FF2B5EF4-FFF2-40B4-BE49-F238E27FC236}">
                <a16:creationId xmlns:a16="http://schemas.microsoft.com/office/drawing/2014/main" id="{5BDF4016-3F40-47E0-9E52-17E666A84922}"/>
              </a:ext>
            </a:extLst>
          </p:cNvPr>
          <p:cNvCxnSpPr/>
          <p:nvPr/>
        </p:nvCxnSpPr>
        <p:spPr>
          <a:xfrm flipH="1">
            <a:off x="1128692" y="2758169"/>
            <a:ext cx="9997600" cy="50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24;p19">
            <a:extLst>
              <a:ext uri="{FF2B5EF4-FFF2-40B4-BE49-F238E27FC236}">
                <a16:creationId xmlns:a16="http://schemas.microsoft.com/office/drawing/2014/main" id="{1379A9D3-1312-4556-9C59-CBC4BCF59B09}"/>
              </a:ext>
            </a:extLst>
          </p:cNvPr>
          <p:cNvSpPr txBox="1"/>
          <p:nvPr/>
        </p:nvSpPr>
        <p:spPr>
          <a:xfrm>
            <a:off x="10170743" y="1884513"/>
            <a:ext cx="1124750" cy="83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US Birthrate is at 11.6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225;p19">
            <a:extLst>
              <a:ext uri="{FF2B5EF4-FFF2-40B4-BE49-F238E27FC236}">
                <a16:creationId xmlns:a16="http://schemas.microsoft.com/office/drawing/2014/main" id="{CAE024CB-960C-4462-AA80-A1AAFD121A42}"/>
              </a:ext>
            </a:extLst>
          </p:cNvPr>
          <p:cNvCxnSpPr/>
          <p:nvPr/>
        </p:nvCxnSpPr>
        <p:spPr>
          <a:xfrm>
            <a:off x="9574126" y="1319803"/>
            <a:ext cx="3200" cy="43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0271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F509ED-22A5-4EE9-BAB4-C058B18A5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9328" r="5973"/>
          <a:stretch/>
        </p:blipFill>
        <p:spPr bwMode="auto">
          <a:xfrm>
            <a:off x="486562" y="905799"/>
            <a:ext cx="11157358" cy="41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E06943-883D-4EE7-B253-502C1AF6415C}"/>
              </a:ext>
            </a:extLst>
          </p:cNvPr>
          <p:cNvSpPr txBox="1"/>
          <p:nvPr/>
        </p:nvSpPr>
        <p:spPr>
          <a:xfrm>
            <a:off x="487333" y="259468"/>
            <a:ext cx="59721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u="sng" dirty="0"/>
              <a:t>Birth Rate vs Birth Values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CFA2E-B6E5-46FF-86BE-6170D996C108}"/>
              </a:ext>
            </a:extLst>
          </p:cNvPr>
          <p:cNvSpPr txBox="1"/>
          <p:nvPr/>
        </p:nvSpPr>
        <p:spPr>
          <a:xfrm>
            <a:off x="1221996" y="5213537"/>
            <a:ext cx="9748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200" dirty="0"/>
              <a:t>Comparing Number of Live Births per State to the Birth rate reveals which states are contributing more than fair share to the population                 → Such as Alaska, Nebraska, North &amp; South Dakota , and Utah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 fontAlgn="base"/>
            <a:endParaRPr lang="en-US" sz="12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200" dirty="0"/>
              <a:t>Maine, New Hampshire, Puerto Rico and Vermont are below the average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200" dirty="0"/>
              <a:t>California, for example, has the highest number of live births but its birth rate is in line with the average.</a:t>
            </a:r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375B6-4A5A-49E8-AF0E-5FC450321A08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4ADC6-6EEB-412D-AE52-313D774B970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0A46E2-1FD7-4311-9082-AF322AA184A3}"/>
              </a:ext>
            </a:extLst>
          </p:cNvPr>
          <p:cNvSpPr/>
          <p:nvPr/>
        </p:nvSpPr>
        <p:spPr>
          <a:xfrm>
            <a:off x="2357306" y="1124125"/>
            <a:ext cx="327171" cy="3439486"/>
          </a:xfrm>
          <a:prstGeom prst="rect">
            <a:avLst/>
          </a:prstGeom>
          <a:noFill/>
          <a:ln w="190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C3A264-0E8D-44FB-8AAA-07E3A52D8DEA}"/>
              </a:ext>
            </a:extLst>
          </p:cNvPr>
          <p:cNvCxnSpPr/>
          <p:nvPr/>
        </p:nvCxnSpPr>
        <p:spPr>
          <a:xfrm flipV="1">
            <a:off x="1971413" y="1895912"/>
            <a:ext cx="0" cy="249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E126E0-6433-4796-BA92-2D613980F07C}"/>
              </a:ext>
            </a:extLst>
          </p:cNvPr>
          <p:cNvCxnSpPr/>
          <p:nvPr/>
        </p:nvCxnSpPr>
        <p:spPr>
          <a:xfrm flipV="1">
            <a:off x="6459522" y="1813420"/>
            <a:ext cx="0" cy="249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88A2F-7769-4297-8833-62B1B9A40B43}"/>
              </a:ext>
            </a:extLst>
          </p:cNvPr>
          <p:cNvCxnSpPr/>
          <p:nvPr/>
        </p:nvCxnSpPr>
        <p:spPr>
          <a:xfrm flipV="1">
            <a:off x="7677325" y="1746308"/>
            <a:ext cx="0" cy="249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B9D95-DD06-48C7-9153-D8BBF60FBAE1}"/>
              </a:ext>
            </a:extLst>
          </p:cNvPr>
          <p:cNvCxnSpPr/>
          <p:nvPr/>
        </p:nvCxnSpPr>
        <p:spPr>
          <a:xfrm flipV="1">
            <a:off x="9556459" y="1578529"/>
            <a:ext cx="0" cy="249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158E59-AB22-4879-B02A-A6489FAD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70" y="5461445"/>
            <a:ext cx="361213" cy="3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43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5C78247-6242-4BAF-88A9-1D915CDA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55" y="1222007"/>
            <a:ext cx="7419146" cy="446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9A184-CE57-4126-85CF-A2C0A4655BA3}"/>
              </a:ext>
            </a:extLst>
          </p:cNvPr>
          <p:cNvSpPr txBox="1"/>
          <p:nvPr/>
        </p:nvSpPr>
        <p:spPr>
          <a:xfrm>
            <a:off x="1276664" y="165723"/>
            <a:ext cx="678515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CLASS POLL:</a:t>
            </a:r>
            <a:r>
              <a:rPr lang="en-US" sz="2400" u="sng" dirty="0"/>
              <a:t> WHAT IS YOUR BIRTH MONTH?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4FC5A-C130-40B7-85BF-EB2128A85595}"/>
              </a:ext>
            </a:extLst>
          </p:cNvPr>
          <p:cNvSpPr txBox="1"/>
          <p:nvPr/>
        </p:nvSpPr>
        <p:spPr>
          <a:xfrm>
            <a:off x="2071599" y="5793094"/>
            <a:ext cx="5509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class results compare to the US Trends of 2018?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4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209</TotalTime>
  <Words>744</Words>
  <Application>Microsoft Macintosh PowerPoint</Application>
  <PresentationFormat>Widescreen</PresentationFormat>
  <Paragraphs>121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Nunito</vt:lpstr>
      <vt:lpstr>Sitka Small</vt:lpstr>
      <vt:lpstr>Vapor Trail</vt:lpstr>
      <vt:lpstr>2018 Us  Live birth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Us Live birth Correlations</dc:title>
  <dc:creator>Karl Parvez</dc:creator>
  <cp:lastModifiedBy>Christopher DeLeon</cp:lastModifiedBy>
  <cp:revision>15</cp:revision>
  <dcterms:created xsi:type="dcterms:W3CDTF">2020-02-05T21:49:54Z</dcterms:created>
  <dcterms:modified xsi:type="dcterms:W3CDTF">2020-02-06T02:28:14Z</dcterms:modified>
</cp:coreProperties>
</file>